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 id="2147483685" r:id="rId4"/>
  </p:sldMasterIdLst>
  <p:notesMasterIdLst>
    <p:notesMasterId r:id="rId58"/>
  </p:notesMasterIdLst>
  <p:handoutMasterIdLst>
    <p:handoutMasterId r:id="rId59"/>
  </p:handoutMasterIdLst>
  <p:sldIdLst>
    <p:sldId id="256" r:id="rId5"/>
    <p:sldId id="257" r:id="rId6"/>
    <p:sldId id="901" r:id="rId7"/>
    <p:sldId id="297" r:id="rId8"/>
    <p:sldId id="258" r:id="rId9"/>
    <p:sldId id="259" r:id="rId10"/>
    <p:sldId id="260" r:id="rId11"/>
    <p:sldId id="295" r:id="rId12"/>
    <p:sldId id="897" r:id="rId13"/>
    <p:sldId id="898" r:id="rId14"/>
    <p:sldId id="896" r:id="rId15"/>
    <p:sldId id="266" r:id="rId16"/>
    <p:sldId id="267" r:id="rId17"/>
    <p:sldId id="298" r:id="rId18"/>
    <p:sldId id="299" r:id="rId19"/>
    <p:sldId id="268" r:id="rId20"/>
    <p:sldId id="904" r:id="rId21"/>
    <p:sldId id="285" r:id="rId22"/>
    <p:sldId id="270" r:id="rId23"/>
    <p:sldId id="269" r:id="rId24"/>
    <p:sldId id="902" r:id="rId25"/>
    <p:sldId id="903" r:id="rId26"/>
    <p:sldId id="272" r:id="rId27"/>
    <p:sldId id="261" r:id="rId28"/>
    <p:sldId id="273" r:id="rId29"/>
    <p:sldId id="274" r:id="rId30"/>
    <p:sldId id="276" r:id="rId31"/>
    <p:sldId id="277" r:id="rId32"/>
    <p:sldId id="278" r:id="rId33"/>
    <p:sldId id="300" r:id="rId34"/>
    <p:sldId id="886" r:id="rId35"/>
    <p:sldId id="280" r:id="rId36"/>
    <p:sldId id="281" r:id="rId37"/>
    <p:sldId id="282" r:id="rId38"/>
    <p:sldId id="283" r:id="rId39"/>
    <p:sldId id="895" r:id="rId40"/>
    <p:sldId id="887" r:id="rId41"/>
    <p:sldId id="888" r:id="rId42"/>
    <p:sldId id="287" r:id="rId43"/>
    <p:sldId id="892" r:id="rId44"/>
    <p:sldId id="899" r:id="rId45"/>
    <p:sldId id="900" r:id="rId46"/>
    <p:sldId id="294" r:id="rId47"/>
    <p:sldId id="284" r:id="rId48"/>
    <p:sldId id="288" r:id="rId49"/>
    <p:sldId id="301" r:id="rId50"/>
    <p:sldId id="894" r:id="rId51"/>
    <p:sldId id="891" r:id="rId52"/>
    <p:sldId id="893" r:id="rId53"/>
    <p:sldId id="890" r:id="rId54"/>
    <p:sldId id="271" r:id="rId55"/>
    <p:sldId id="265" r:id="rId56"/>
    <p:sldId id="905" r:id="rId57"/>
  </p:sldIdLst>
  <p:sldSz cx="18288000" cy="10287000"/>
  <p:notesSz cx="6797675" cy="9928225"/>
  <p:embeddedFontLst>
    <p:embeddedFont>
      <p:font typeface="Aptos" panose="020B0004020202020204" pitchFamily="3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DejaVu Sans" panose="020B0603030804020204" pitchFamily="34" charset="0"/>
      <p:regular r:id="rId70"/>
      <p:bold r:id="rId71"/>
      <p:italic r:id="rId72"/>
      <p:boldItalic r:id="rId73"/>
    </p:embeddedFont>
    <p:embeddedFont>
      <p:font typeface="Franklin Gothic Book" panose="020B0503020102020204" pitchFamily="34" charset="0"/>
      <p:regular r:id="rId74"/>
      <p:italic r:id="rId75"/>
    </p:embeddedFont>
    <p:embeddedFont>
      <p:font typeface="Franklin Gothic Medium" panose="020B0603020102020204" pitchFamily="34" charset="0"/>
      <p:regular r:id="rId76"/>
      <p:italic r:id="rId77"/>
    </p:embeddedFont>
    <p:embeddedFont>
      <p:font typeface="Hatton Bold" panose="02020500000000000000" charset="0"/>
      <p:regular r:id="rId78"/>
    </p:embeddedFont>
    <p:embeddedFont>
      <p:font typeface="Tw Cen MT" panose="020B0602020104020603" pitchFamily="34" charset="0"/>
      <p:regular r:id="rId79"/>
      <p:bold r:id="rId80"/>
      <p:italic r:id="rId81"/>
      <p:boldItalic r:id="rId82"/>
    </p:embeddedFont>
    <p:embeddedFont>
      <p:font typeface="芫荽 0.94" pitchFamily="2" charset="-120"/>
      <p:regular r:id="rId83"/>
    </p:embeddedFont>
    <p:embeddedFont>
      <p:font typeface="微軟正黑體" panose="020B0604030504040204" pitchFamily="34" charset="-120"/>
      <p:regular r:id="rId84"/>
      <p:bold r:id="rId85"/>
    </p:embeddedFont>
    <p:embeddedFont>
      <p:font typeface="微軟正黑體" panose="020B0604030504040204" pitchFamily="34" charset="-120"/>
      <p:regular r:id="rId84"/>
      <p:bold r:id="rId85"/>
    </p:embeddedFont>
    <p:embeddedFont>
      <p:font typeface="源樣黑體 B" panose="020B0800000000000000" pitchFamily="34" charset="-120"/>
      <p:bold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7" clrIdx="0">
    <p:extLst>
      <p:ext uri="{19B8F6BF-5375-455C-9EA6-DF929625EA0E}">
        <p15:presenceInfo xmlns:p15="http://schemas.microsoft.com/office/powerpoint/2012/main" userId="user" providerId="None"/>
      </p:ext>
    </p:extLst>
  </p:cmAuthor>
  <p:cmAuthor id="2" name="瑋婷 徐" initials="瑋徐" lastIdx="11" clrIdx="1">
    <p:extLst>
      <p:ext uri="{19B8F6BF-5375-455C-9EA6-DF929625EA0E}">
        <p15:presenceInfo xmlns:p15="http://schemas.microsoft.com/office/powerpoint/2012/main" userId="49dcef6704b0a2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BC3"/>
    <a:srgbClr val="EFF2E4"/>
    <a:srgbClr val="F5F6E9"/>
    <a:srgbClr val="666633"/>
    <a:srgbClr val="FFFFFF"/>
    <a:srgbClr val="CF786F"/>
    <a:srgbClr val="4F81BD"/>
    <a:srgbClr val="FF0000"/>
    <a:srgbClr val="1A40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78089" autoAdjust="0"/>
  </p:normalViewPr>
  <p:slideViewPr>
    <p:cSldViewPr>
      <p:cViewPr varScale="1">
        <p:scale>
          <a:sx n="55" d="100"/>
          <a:sy n="55" d="100"/>
        </p:scale>
        <p:origin x="88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92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notesMaster" Target="notesMasters/notesMaster1.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7.fntdata"/><Relationship Id="rId7" Type="http://schemas.openxmlformats.org/officeDocument/2006/relationships/slide" Target="slides/slide3.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7.fntdata"/><Relationship Id="rId87" Type="http://schemas.openxmlformats.org/officeDocument/2006/relationships/commentAuthors" Target="commentAuthors.xml"/><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2-16T14:39:48.035" idx="37">
    <p:pos x="10" y="10"/>
    <p:text>增加檢定結果說明</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12-12T15:04:07.868" idx="23">
    <p:pos x="11664" y="-24"/>
    <p:text>你再排一下版面</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F6439E2C-BD6B-4DC3-96A1-8E36AB058179}" type="datetimeFigureOut">
              <a:rPr lang="zh-TW" altLang="en-US" smtClean="0"/>
              <a:t>2024/12/17</a:t>
            </a:fld>
            <a:endParaRPr lang="zh-TW" altLang="en-US"/>
          </a:p>
        </p:txBody>
      </p:sp>
      <p:sp>
        <p:nvSpPr>
          <p:cNvPr id="4" name="頁尾版面配置區 3"/>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AF776FA9-D2A1-4C2A-BC0F-E10A34A1ED0C}" type="slidenum">
              <a:rPr lang="zh-TW" altLang="en-US" smtClean="0"/>
              <a:t>‹#›</a:t>
            </a:fld>
            <a:endParaRPr lang="zh-TW" altLang="en-US"/>
          </a:p>
        </p:txBody>
      </p:sp>
    </p:spTree>
    <p:extLst>
      <p:ext uri="{BB962C8B-B14F-4D97-AF65-F5344CB8AC3E}">
        <p14:creationId xmlns:p14="http://schemas.microsoft.com/office/powerpoint/2010/main" val="314542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atin typeface="微軟正黑體" panose="020B0604030504040204" pitchFamily="34" charset="-120"/>
              </a:defRPr>
            </a:lvl1pPr>
          </a:lstStyle>
          <a:p>
            <a:endParaRPr lang="zh-TW" altLang="en-US" dirty="0"/>
          </a:p>
        </p:txBody>
      </p:sp>
      <p:sp>
        <p:nvSpPr>
          <p:cNvPr id="3" name="日期版面配置區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atin typeface="微軟正黑體" panose="020B0604030504040204" pitchFamily="34" charset="-120"/>
              </a:defRPr>
            </a:lvl1pPr>
          </a:lstStyle>
          <a:p>
            <a:fld id="{AFEC27CF-33E9-431F-A0BC-A38E9BBE6EA1}" type="datetimeFigureOut">
              <a:rPr lang="zh-TW" altLang="en-US" smtClean="0"/>
              <a:pPr/>
              <a:t>2024/12/17</a:t>
            </a:fld>
            <a:endParaRPr lang="zh-TW" altLang="en-US" dirty="0"/>
          </a:p>
        </p:txBody>
      </p:sp>
      <p:sp>
        <p:nvSpPr>
          <p:cNvPr id="4" name="投影片影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atin typeface="微軟正黑體" panose="020B0604030504040204" pitchFamily="34" charset="-120"/>
              </a:defRPr>
            </a:lvl1pPr>
          </a:lstStyle>
          <a:p>
            <a:endParaRPr lang="zh-TW" altLang="en-US" dirty="0"/>
          </a:p>
        </p:txBody>
      </p:sp>
      <p:sp>
        <p:nvSpPr>
          <p:cNvPr id="7" name="投影片編號版面配置區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atin typeface="微軟正黑體" panose="020B0604030504040204" pitchFamily="34" charset="-120"/>
              </a:defRPr>
            </a:lvl1pPr>
          </a:lstStyle>
          <a:p>
            <a:fld id="{C8339A94-C7D4-4A82-9D7F-0F0DC68D4BBF}" type="slidenum">
              <a:rPr lang="zh-TW" altLang="en-US" smtClean="0"/>
              <a:pPr/>
              <a:t>‹#›</a:t>
            </a:fld>
            <a:endParaRPr lang="zh-TW" altLang="en-US" dirty="0"/>
          </a:p>
        </p:txBody>
      </p:sp>
    </p:spTree>
    <p:extLst>
      <p:ext uri="{BB962C8B-B14F-4D97-AF65-F5344CB8AC3E}">
        <p14:creationId xmlns:p14="http://schemas.microsoft.com/office/powerpoint/2010/main" val="247510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軟正黑體" panose="020B0604030504040204" pitchFamily="34" charset="-120"/>
        <a:ea typeface="+mn-ea"/>
        <a:cs typeface="+mn-cs"/>
      </a:defRPr>
    </a:lvl1pPr>
    <a:lvl2pPr marL="457200" algn="l" defTabSz="914400" rtl="0" eaLnBrk="1" latinLnBrk="0" hangingPunct="1">
      <a:defRPr sz="1200" kern="1200">
        <a:solidFill>
          <a:schemeClr val="tx1"/>
        </a:solidFill>
        <a:latin typeface="微軟正黑體" panose="020B0604030504040204" pitchFamily="34" charset="-120"/>
        <a:ea typeface="+mn-ea"/>
        <a:cs typeface="+mn-cs"/>
      </a:defRPr>
    </a:lvl2pPr>
    <a:lvl3pPr marL="914400" algn="l" defTabSz="914400" rtl="0" eaLnBrk="1" latinLnBrk="0" hangingPunct="1">
      <a:defRPr sz="1200" kern="1200">
        <a:solidFill>
          <a:schemeClr val="tx1"/>
        </a:solidFill>
        <a:latin typeface="微軟正黑體" panose="020B0604030504040204" pitchFamily="34" charset="-120"/>
        <a:ea typeface="+mn-ea"/>
        <a:cs typeface="+mn-cs"/>
      </a:defRPr>
    </a:lvl3pPr>
    <a:lvl4pPr marL="1371600" algn="l" defTabSz="914400" rtl="0" eaLnBrk="1" latinLnBrk="0" hangingPunct="1">
      <a:defRPr sz="1200" kern="1200">
        <a:solidFill>
          <a:schemeClr val="tx1"/>
        </a:solidFill>
        <a:latin typeface="微軟正黑體" panose="020B0604030504040204" pitchFamily="34" charset="-120"/>
        <a:ea typeface="+mn-ea"/>
        <a:cs typeface="+mn-cs"/>
      </a:defRPr>
    </a:lvl4pPr>
    <a:lvl5pPr marL="1828800" algn="l" defTabSz="914400" rtl="0" eaLnBrk="1" latinLnBrk="0" hangingPunct="1">
      <a:defRPr sz="1200" kern="1200">
        <a:solidFill>
          <a:schemeClr val="tx1"/>
        </a:solidFill>
        <a:latin typeface="微軟正黑體" panose="020B0604030504040204" pitchFamily="34" charset="-12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8339A94-C7D4-4A82-9D7F-0F0DC68D4BBF}" type="slidenum">
              <a:rPr lang="zh-TW" altLang="en-US" smtClean="0"/>
              <a:t>1</a:t>
            </a:fld>
            <a:endParaRPr lang="zh-TW" altLang="en-US"/>
          </a:p>
        </p:txBody>
      </p:sp>
    </p:spTree>
    <p:extLst>
      <p:ext uri="{BB962C8B-B14F-4D97-AF65-F5344CB8AC3E}">
        <p14:creationId xmlns:p14="http://schemas.microsoft.com/office/powerpoint/2010/main" val="53130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FFE27-D1D1-4A95-8D9D-3717D237562B}" type="slidenum">
              <a:rPr kumimoji="0" lang="zh-TW" altLang="en-US" sz="1200" b="0" i="0" u="none" strike="noStrike" kern="1200" cap="none" spc="0" normalizeH="0" baseline="0" noProof="0" smtClean="0">
                <a:ln>
                  <a:noFill/>
                </a:ln>
                <a:solidFill>
                  <a:prstClr val="black"/>
                </a:solidFill>
                <a:effectLst/>
                <a:uLnTx/>
                <a:uFillTx/>
                <a:latin typeface="微軟正黑體" panose="020B0604030504040204" pitchFamily="34" charset="-12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新細明體" panose="02020500000000000000" pitchFamily="18" charset="-120"/>
              <a:cs typeface="+mn-cs"/>
            </a:endParaRPr>
          </a:p>
        </p:txBody>
      </p:sp>
    </p:spTree>
    <p:extLst>
      <p:ext uri="{BB962C8B-B14F-4D97-AF65-F5344CB8AC3E}">
        <p14:creationId xmlns:p14="http://schemas.microsoft.com/office/powerpoint/2010/main" val="874785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339A94-C7D4-4A82-9D7F-0F0DC68D4BB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613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673788" y="5187735"/>
            <a:ext cx="5390305" cy="424451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6: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6736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8339A94-C7D4-4A82-9D7F-0F0DC68D4BBF}" type="slidenum">
              <a:rPr lang="zh-TW" altLang="en-US" smtClean="0"/>
              <a:t>25</a:t>
            </a:fld>
            <a:endParaRPr lang="zh-TW" altLang="en-US"/>
          </a:p>
        </p:txBody>
      </p:sp>
    </p:spTree>
    <p:extLst>
      <p:ext uri="{BB962C8B-B14F-4D97-AF65-F5344CB8AC3E}">
        <p14:creationId xmlns:p14="http://schemas.microsoft.com/office/powerpoint/2010/main" val="1158869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8339A94-C7D4-4A82-9D7F-0F0DC68D4BBF}" type="slidenum">
              <a:rPr lang="zh-TW" altLang="en-US" smtClean="0"/>
              <a:t>35</a:t>
            </a:fld>
            <a:endParaRPr lang="zh-TW" altLang="en-US"/>
          </a:p>
        </p:txBody>
      </p:sp>
    </p:spTree>
    <p:extLst>
      <p:ext uri="{BB962C8B-B14F-4D97-AF65-F5344CB8AC3E}">
        <p14:creationId xmlns:p14="http://schemas.microsoft.com/office/powerpoint/2010/main" val="2443419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6252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12552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438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94958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6845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59844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3484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74908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72990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123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63302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2286000" y="1683545"/>
            <a:ext cx="13716000" cy="3581400"/>
          </a:xfrm>
        </p:spPr>
        <p:txBody>
          <a:bodyPr anchor="b"/>
          <a:lstStyle>
            <a:lvl1pPr algn="ctr">
              <a:defRPr sz="9000"/>
            </a:lvl1pPr>
          </a:lstStyle>
          <a:p>
            <a:r>
              <a:rPr lang="zh-TW" altLang="en-US"/>
              <a:t>按一下以編輯母片標題樣式</a:t>
            </a:r>
          </a:p>
        </p:txBody>
      </p:sp>
      <p:sp>
        <p:nvSpPr>
          <p:cNvPr id="3" name="副標題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TW" altLang="en-US"/>
              <a:t>按一下以編輯母片副標題樣式</a:t>
            </a:r>
          </a:p>
        </p:txBody>
      </p:sp>
      <p:sp>
        <p:nvSpPr>
          <p:cNvPr id="4" name="日期版面配置區 3"/>
          <p:cNvSpPr>
            <a:spLocks noGrp="1"/>
          </p:cNvSpPr>
          <p:nvPr>
            <p:ph type="dt" sz="half" idx="10"/>
          </p:nvPr>
        </p:nvSpPr>
        <p:spPr/>
        <p:txBody>
          <a:bodyPr/>
          <a:lstStyle>
            <a:lvl1pPr>
              <a:defRPr>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5" name="頁尾版面配置區 4"/>
          <p:cNvSpPr>
            <a:spLocks noGrp="1"/>
          </p:cNvSpPr>
          <p:nvPr>
            <p:ph type="ftr" sz="quarter" idx="11"/>
          </p:nvPr>
        </p:nvSpPr>
        <p:spPr/>
        <p:txBody>
          <a:bodyPr/>
          <a:lstStyle>
            <a:lvl1pPr>
              <a:defRPr>
                <a:latin typeface="微軟正黑體" panose="020B0604030504040204" pitchFamily="34" charset="-120"/>
              </a:defRPr>
            </a:lvl1pPr>
          </a:lstStyle>
          <a:p>
            <a:endParaRPr lang="zh-TW" altLang="en-US" dirty="0">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0761085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5" name="頁尾版面配置區 4"/>
          <p:cNvSpPr>
            <a:spLocks noGrp="1"/>
          </p:cNvSpPr>
          <p:nvPr>
            <p:ph type="ftr" sz="quarter" idx="11"/>
          </p:nvPr>
        </p:nvSpPr>
        <p:spPr/>
        <p:txBody>
          <a:bodyPr/>
          <a:lstStyle>
            <a:lvl1pPr>
              <a:defRPr>
                <a:latin typeface="微軟正黑體" panose="020B0604030504040204" pitchFamily="34" charset="-120"/>
              </a:defRPr>
            </a:lvl1pPr>
          </a:lstStyle>
          <a:p>
            <a:endParaRPr lang="zh-TW" altLang="en-US" dirty="0">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1646654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247775" y="2564608"/>
            <a:ext cx="15773400" cy="4279106"/>
          </a:xfrm>
        </p:spPr>
        <p:txBody>
          <a:bodyPr anchor="b"/>
          <a:lstStyle>
            <a:lvl1pPr>
              <a:defRPr sz="9000"/>
            </a:lvl1pPr>
          </a:lstStyle>
          <a:p>
            <a:r>
              <a:rPr lang="zh-TW" altLang="en-US"/>
              <a:t>按一下以編輯母片標題樣式</a:t>
            </a:r>
          </a:p>
        </p:txBody>
      </p:sp>
      <p:sp>
        <p:nvSpPr>
          <p:cNvPr id="3" name="文字版面配置區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lvl1pPr>
              <a:defRPr>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5" name="頁尾版面配置區 4"/>
          <p:cNvSpPr>
            <a:spLocks noGrp="1"/>
          </p:cNvSpPr>
          <p:nvPr>
            <p:ph type="ftr" sz="quarter" idx="11"/>
          </p:nvPr>
        </p:nvSpPr>
        <p:spPr/>
        <p:txBody>
          <a:bodyPr/>
          <a:lstStyle>
            <a:lvl1pPr>
              <a:defRPr>
                <a:latin typeface="微軟正黑體" panose="020B0604030504040204" pitchFamily="34" charset="-120"/>
              </a:defRPr>
            </a:lvl1pPr>
          </a:lstStyle>
          <a:p>
            <a:endParaRPr lang="zh-TW" altLang="en-US" dirty="0">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1641862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257300" y="2738438"/>
            <a:ext cx="7772400" cy="65270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9258300" y="2738438"/>
            <a:ext cx="7772400" cy="65270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6" name="頁尾版面配置區 5"/>
          <p:cNvSpPr>
            <a:spLocks noGrp="1"/>
          </p:cNvSpPr>
          <p:nvPr>
            <p:ph type="ftr" sz="quarter" idx="11"/>
          </p:nvPr>
        </p:nvSpPr>
        <p:spPr/>
        <p:txBody>
          <a:bodyPr/>
          <a:lstStyle>
            <a:lvl1pPr>
              <a:defRPr>
                <a:latin typeface="微軟正黑體" panose="020B0604030504040204" pitchFamily="34" charset="-120"/>
              </a:defRPr>
            </a:lvl1pPr>
          </a:lstStyle>
          <a:p>
            <a:endParaRPr lang="zh-TW" altLang="en-US" dirty="0">
              <a:solidFill>
                <a:prstClr val="black">
                  <a:tint val="75000"/>
                </a:prstClr>
              </a:solidFill>
            </a:endParaRPr>
          </a:p>
        </p:txBody>
      </p:sp>
      <p:sp>
        <p:nvSpPr>
          <p:cNvPr id="7" name="投影片編號版面配置區 6"/>
          <p:cNvSpPr>
            <a:spLocks noGrp="1"/>
          </p:cNvSpPr>
          <p:nvPr>
            <p:ph type="sldNum" sz="quarter" idx="12"/>
          </p:nvPr>
        </p:nvSpPr>
        <p:spPr/>
        <p:txBody>
          <a:bodyPr/>
          <a:lstStyle>
            <a:lvl1pPr>
              <a:defRPr>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61031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1259682" y="547688"/>
            <a:ext cx="15773400" cy="1988345"/>
          </a:xfrm>
        </p:spPr>
        <p:txBody>
          <a:bodyPr/>
          <a:lstStyle/>
          <a:p>
            <a:r>
              <a:rPr lang="zh-TW" altLang="en-US"/>
              <a:t>按一下以編輯母片標題樣式</a:t>
            </a:r>
          </a:p>
        </p:txBody>
      </p:sp>
      <p:sp>
        <p:nvSpPr>
          <p:cNvPr id="3" name="文字版面配置區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a:t>編輯母片文字樣式</a:t>
            </a:r>
          </a:p>
        </p:txBody>
      </p:sp>
      <p:sp>
        <p:nvSpPr>
          <p:cNvPr id="4" name="內容版面配置區 3"/>
          <p:cNvSpPr>
            <a:spLocks noGrp="1"/>
          </p:cNvSpPr>
          <p:nvPr>
            <p:ph sz="half" idx="2"/>
          </p:nvPr>
        </p:nvSpPr>
        <p:spPr>
          <a:xfrm>
            <a:off x="1259683" y="3757613"/>
            <a:ext cx="7736681" cy="552688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a:t>編輯母片文字樣式</a:t>
            </a:r>
          </a:p>
        </p:txBody>
      </p:sp>
      <p:sp>
        <p:nvSpPr>
          <p:cNvPr id="6" name="內容版面配置區 5"/>
          <p:cNvSpPr>
            <a:spLocks noGrp="1"/>
          </p:cNvSpPr>
          <p:nvPr>
            <p:ph sz="quarter" idx="4"/>
          </p:nvPr>
        </p:nvSpPr>
        <p:spPr>
          <a:xfrm>
            <a:off x="9258300" y="3757613"/>
            <a:ext cx="7774782" cy="552688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8" name="頁尾版面配置區 7"/>
          <p:cNvSpPr>
            <a:spLocks noGrp="1"/>
          </p:cNvSpPr>
          <p:nvPr>
            <p:ph type="ftr" sz="quarter" idx="11"/>
          </p:nvPr>
        </p:nvSpPr>
        <p:spPr/>
        <p:txBody>
          <a:bodyPr/>
          <a:lstStyle>
            <a:lvl1pPr>
              <a:defRPr>
                <a:latin typeface="微軟正黑體" panose="020B0604030504040204" pitchFamily="34" charset="-120"/>
              </a:defRPr>
            </a:lvl1pPr>
          </a:lstStyle>
          <a:p>
            <a:endParaRPr lang="zh-TW" altLang="en-US" dirty="0">
              <a:solidFill>
                <a:prstClr val="black">
                  <a:tint val="75000"/>
                </a:prstClr>
              </a:solidFill>
            </a:endParaRPr>
          </a:p>
        </p:txBody>
      </p:sp>
      <p:sp>
        <p:nvSpPr>
          <p:cNvPr id="9" name="投影片編號版面配置區 8"/>
          <p:cNvSpPr>
            <a:spLocks noGrp="1"/>
          </p:cNvSpPr>
          <p:nvPr>
            <p:ph type="sldNum" sz="quarter" idx="12"/>
          </p:nvPr>
        </p:nvSpPr>
        <p:spPr/>
        <p:txBody>
          <a:bodyPr/>
          <a:lstStyle>
            <a:lvl1pPr>
              <a:defRPr>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9638378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4" name="頁尾版面配置區 3"/>
          <p:cNvSpPr>
            <a:spLocks noGrp="1"/>
          </p:cNvSpPr>
          <p:nvPr>
            <p:ph type="ftr" sz="quarter" idx="11"/>
          </p:nvPr>
        </p:nvSpPr>
        <p:spPr/>
        <p:txBody>
          <a:bodyPr/>
          <a:lstStyle>
            <a:lvl1pPr>
              <a:defRPr>
                <a:latin typeface="微軟正黑體" panose="020B0604030504040204" pitchFamily="34" charset="-120"/>
              </a:defRPr>
            </a:lvl1pPr>
          </a:lstStyle>
          <a:p>
            <a:endParaRPr lang="zh-TW" altLang="en-US" dirty="0">
              <a:solidFill>
                <a:prstClr val="black">
                  <a:tint val="75000"/>
                </a:prstClr>
              </a:solidFill>
            </a:endParaRPr>
          </a:p>
        </p:txBody>
      </p:sp>
      <p:sp>
        <p:nvSpPr>
          <p:cNvPr id="5" name="投影片編號版面配置區 4"/>
          <p:cNvSpPr>
            <a:spLocks noGrp="1"/>
          </p:cNvSpPr>
          <p:nvPr>
            <p:ph type="sldNum" sz="quarter" idx="12"/>
          </p:nvPr>
        </p:nvSpPr>
        <p:spPr/>
        <p:txBody>
          <a:bodyPr/>
          <a:lstStyle>
            <a:lvl1pPr>
              <a:defRPr>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7333350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3" name="頁尾版面配置區 2"/>
          <p:cNvSpPr>
            <a:spLocks noGrp="1"/>
          </p:cNvSpPr>
          <p:nvPr>
            <p:ph type="ftr" sz="quarter" idx="11"/>
          </p:nvPr>
        </p:nvSpPr>
        <p:spPr/>
        <p:txBody>
          <a:bodyPr/>
          <a:lstStyle>
            <a:lvl1pPr>
              <a:defRPr>
                <a:latin typeface="微軟正黑體" panose="020B0604030504040204" pitchFamily="34" charset="-120"/>
              </a:defRPr>
            </a:lvl1pPr>
          </a:lstStyle>
          <a:p>
            <a:endParaRPr lang="zh-TW" altLang="en-US" dirty="0">
              <a:solidFill>
                <a:prstClr val="black">
                  <a:tint val="75000"/>
                </a:prstClr>
              </a:solidFill>
            </a:endParaRPr>
          </a:p>
        </p:txBody>
      </p:sp>
      <p:sp>
        <p:nvSpPr>
          <p:cNvPr id="4" name="投影片編號版面配置區 3"/>
          <p:cNvSpPr>
            <a:spLocks noGrp="1"/>
          </p:cNvSpPr>
          <p:nvPr>
            <p:ph type="sldNum" sz="quarter" idx="12"/>
          </p:nvPr>
        </p:nvSpPr>
        <p:spPr/>
        <p:txBody>
          <a:bodyPr/>
          <a:lstStyle>
            <a:lvl1pPr>
              <a:defRPr>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87453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259683" y="685800"/>
            <a:ext cx="5898356" cy="2400300"/>
          </a:xfrm>
        </p:spPr>
        <p:txBody>
          <a:bodyPr anchor="b"/>
          <a:lstStyle>
            <a:lvl1pPr>
              <a:defRPr sz="4800"/>
            </a:lvl1pPr>
          </a:lstStyle>
          <a:p>
            <a:r>
              <a:rPr lang="zh-TW" altLang="en-US"/>
              <a:t>按一下以編輯母片標題樣式</a:t>
            </a:r>
          </a:p>
        </p:txBody>
      </p:sp>
      <p:sp>
        <p:nvSpPr>
          <p:cNvPr id="3" name="內容版面配置區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TW" altLang="en-US"/>
              <a:t>編輯母片文字樣式</a:t>
            </a:r>
          </a:p>
        </p:txBody>
      </p:sp>
      <p:sp>
        <p:nvSpPr>
          <p:cNvPr id="5" name="日期版面配置區 4"/>
          <p:cNvSpPr>
            <a:spLocks noGrp="1"/>
          </p:cNvSpPr>
          <p:nvPr>
            <p:ph type="dt" sz="half" idx="10"/>
          </p:nvPr>
        </p:nvSpPr>
        <p:spPr/>
        <p:txBody>
          <a:bodyPr/>
          <a:lstStyle>
            <a:lvl1pPr>
              <a:defRPr>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6" name="頁尾版面配置區 5"/>
          <p:cNvSpPr>
            <a:spLocks noGrp="1"/>
          </p:cNvSpPr>
          <p:nvPr>
            <p:ph type="ftr" sz="quarter" idx="11"/>
          </p:nvPr>
        </p:nvSpPr>
        <p:spPr/>
        <p:txBody>
          <a:bodyPr/>
          <a:lstStyle>
            <a:lvl1pPr>
              <a:defRPr>
                <a:latin typeface="微軟正黑體" panose="020B0604030504040204" pitchFamily="34" charset="-120"/>
              </a:defRPr>
            </a:lvl1pPr>
          </a:lstStyle>
          <a:p>
            <a:endParaRPr lang="zh-TW" altLang="en-US" dirty="0">
              <a:solidFill>
                <a:prstClr val="black">
                  <a:tint val="75000"/>
                </a:prstClr>
              </a:solidFill>
            </a:endParaRPr>
          </a:p>
        </p:txBody>
      </p:sp>
      <p:sp>
        <p:nvSpPr>
          <p:cNvPr id="7" name="投影片編號版面配置區 6"/>
          <p:cNvSpPr>
            <a:spLocks noGrp="1"/>
          </p:cNvSpPr>
          <p:nvPr>
            <p:ph type="sldNum" sz="quarter" idx="12"/>
          </p:nvPr>
        </p:nvSpPr>
        <p:spPr/>
        <p:txBody>
          <a:bodyPr/>
          <a:lstStyle>
            <a:lvl1pPr>
              <a:defRPr>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5460803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259683" y="685800"/>
            <a:ext cx="5898356" cy="2400300"/>
          </a:xfrm>
        </p:spPr>
        <p:txBody>
          <a:bodyPr anchor="b"/>
          <a:lstStyle>
            <a:lvl1pPr>
              <a:defRPr sz="4800"/>
            </a:lvl1pPr>
          </a:lstStyle>
          <a:p>
            <a:r>
              <a:rPr lang="zh-TW" altLang="en-US"/>
              <a:t>按一下以編輯母片標題樣式</a:t>
            </a:r>
          </a:p>
        </p:txBody>
      </p:sp>
      <p:sp>
        <p:nvSpPr>
          <p:cNvPr id="3" name="圖片版面配置區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zh-TW" altLang="en-US"/>
          </a:p>
        </p:txBody>
      </p:sp>
      <p:sp>
        <p:nvSpPr>
          <p:cNvPr id="4" name="文字版面配置區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TW" altLang="en-US"/>
              <a:t>編輯母片文字樣式</a:t>
            </a:r>
          </a:p>
        </p:txBody>
      </p:sp>
      <p:sp>
        <p:nvSpPr>
          <p:cNvPr id="5" name="日期版面配置區 4"/>
          <p:cNvSpPr>
            <a:spLocks noGrp="1"/>
          </p:cNvSpPr>
          <p:nvPr>
            <p:ph type="dt" sz="half" idx="10"/>
          </p:nvPr>
        </p:nvSpPr>
        <p:spPr/>
        <p:txBody>
          <a:bodyPr/>
          <a:lstStyle>
            <a:lvl1pPr>
              <a:defRPr>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6" name="頁尾版面配置區 5"/>
          <p:cNvSpPr>
            <a:spLocks noGrp="1"/>
          </p:cNvSpPr>
          <p:nvPr>
            <p:ph type="ftr" sz="quarter" idx="11"/>
          </p:nvPr>
        </p:nvSpPr>
        <p:spPr/>
        <p:txBody>
          <a:bodyPr/>
          <a:lstStyle>
            <a:lvl1pPr>
              <a:defRPr>
                <a:latin typeface="微軟正黑體" panose="020B0604030504040204" pitchFamily="34" charset="-120"/>
              </a:defRPr>
            </a:lvl1pPr>
          </a:lstStyle>
          <a:p>
            <a:endParaRPr lang="zh-TW" altLang="en-US" dirty="0">
              <a:solidFill>
                <a:prstClr val="black">
                  <a:tint val="75000"/>
                </a:prstClr>
              </a:solidFill>
            </a:endParaRPr>
          </a:p>
        </p:txBody>
      </p:sp>
      <p:sp>
        <p:nvSpPr>
          <p:cNvPr id="7" name="投影片編號版面配置區 6"/>
          <p:cNvSpPr>
            <a:spLocks noGrp="1"/>
          </p:cNvSpPr>
          <p:nvPr>
            <p:ph type="sldNum" sz="quarter" idx="12"/>
          </p:nvPr>
        </p:nvSpPr>
        <p:spPr/>
        <p:txBody>
          <a:bodyPr/>
          <a:lstStyle>
            <a:lvl1pPr>
              <a:defRPr>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6706155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5" name="頁尾版面配置區 4"/>
          <p:cNvSpPr>
            <a:spLocks noGrp="1"/>
          </p:cNvSpPr>
          <p:nvPr>
            <p:ph type="ftr" sz="quarter" idx="11"/>
          </p:nvPr>
        </p:nvSpPr>
        <p:spPr/>
        <p:txBody>
          <a:bodyPr/>
          <a:lstStyle>
            <a:lvl1pPr>
              <a:defRPr>
                <a:latin typeface="微軟正黑體" panose="020B0604030504040204" pitchFamily="34" charset="-120"/>
              </a:defRPr>
            </a:lvl1pPr>
          </a:lstStyle>
          <a:p>
            <a:endParaRPr lang="zh-TW" altLang="en-US" dirty="0">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811806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3087350" y="547688"/>
            <a:ext cx="3943350" cy="8717757"/>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257300" y="547688"/>
            <a:ext cx="11601450" cy="871775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5" name="頁尾版面配置區 4"/>
          <p:cNvSpPr>
            <a:spLocks noGrp="1"/>
          </p:cNvSpPr>
          <p:nvPr>
            <p:ph type="ftr" sz="quarter" idx="11"/>
          </p:nvPr>
        </p:nvSpPr>
        <p:spPr/>
        <p:txBody>
          <a:bodyPr/>
          <a:lstStyle>
            <a:lvl1pPr>
              <a:defRPr>
                <a:latin typeface="微軟正黑體" panose="020B0604030504040204" pitchFamily="34" charset="-120"/>
              </a:defRPr>
            </a:lvl1pPr>
          </a:lstStyle>
          <a:p>
            <a:endParaRPr lang="zh-TW" altLang="en-US" dirty="0">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096197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幻燈片編號"/>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26734613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8592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73708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25686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78215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0137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4290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03762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4974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82411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96129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88552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微軟正黑體" panose="020B0604030504040204" pitchFamily="34" charset="-120"/>
              </a:defRPr>
            </a:lvl1pPr>
          </a:lstStyle>
          <a:p>
            <a:fld id="{1D8BD707-D9CF-40AE-B4C6-C98DA3205C09}" type="datetimeFigureOut">
              <a:rPr lang="en-US" smtClean="0"/>
              <a:pPr/>
              <a:t>12/17/2024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微軟正黑體" panose="020B0604030504040204" pitchFamily="34" charset="-12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微軟正黑體" panose="020B0604030504040204" pitchFamily="34" charset="-120"/>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19632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微軟正黑體" panose="020B0604030504040204" pitchFamily="34" charset="-12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anose="020B0604030504040204" pitchFamily="34" charset="-12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anose="020B0604030504040204" pitchFamily="34" charset="-12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anose="020B0604030504040204" pitchFamily="34" charset="-12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latin typeface="微軟正黑體" panose="020B0604030504040204" pitchFamily="34" charset="-120"/>
              </a:defRPr>
            </a:lvl1pPr>
          </a:lstStyle>
          <a:p>
            <a:fld id="{A9AB5FF5-2D94-479A-8E83-238002F1CA77}" type="datetimeFigureOut">
              <a:rPr lang="zh-TW" altLang="en-US" smtClean="0">
                <a:solidFill>
                  <a:prstClr val="black">
                    <a:tint val="75000"/>
                  </a:prstClr>
                </a:solidFill>
              </a:rPr>
              <a:pPr/>
              <a:t>2024/12/17</a:t>
            </a:fld>
            <a:endParaRPr lang="zh-TW" altLang="en-US" dirty="0">
              <a:solidFill>
                <a:prstClr val="black">
                  <a:tint val="75000"/>
                </a:prstClr>
              </a:solidFill>
            </a:endParaRPr>
          </a:p>
        </p:txBody>
      </p:sp>
      <p:sp>
        <p:nvSpPr>
          <p:cNvPr id="5" name="頁尾版面配置區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latin typeface="微軟正黑體" panose="020B0604030504040204" pitchFamily="34" charset="-120"/>
              </a:defRPr>
            </a:lvl1pPr>
          </a:lstStyle>
          <a:p>
            <a:endParaRPr lang="zh-TW" altLang="en-US" dirty="0">
              <a:solidFill>
                <a:prstClr val="black">
                  <a:tint val="75000"/>
                </a:prstClr>
              </a:solidFill>
            </a:endParaRPr>
          </a:p>
        </p:txBody>
      </p:sp>
      <p:sp>
        <p:nvSpPr>
          <p:cNvPr id="6" name="投影片編號版面配置區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latin typeface="微軟正黑體" panose="020B0604030504040204" pitchFamily="34" charset="-120"/>
              </a:defRPr>
            </a:lvl1pPr>
          </a:lstStyle>
          <a:p>
            <a:fld id="{61202859-029D-4B93-81AC-19B467C8C6FD}"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58294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微軟正黑體" panose="020B0604030504040204" pitchFamily="34" charset="-120"/>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微軟正黑體" panose="020B0604030504040204" pitchFamily="34" charset="-120"/>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微軟正黑體" panose="020B0604030504040204" pitchFamily="34" charset="-120"/>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微軟正黑體" panose="020B0604030504040204" pitchFamily="34" charset="-120"/>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微軟正黑體" panose="020B0604030504040204" pitchFamily="34" charset="-12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TW"/>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271607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s://drive.google.com/drive/folders/1XDsHf_875pMs9vgRAIKhj9TRFP62hnd8"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jpe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omments" Target="../comments/comment2.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A7CD5A1-1947-7DD9-278E-31DD7B1E0148}"/>
              </a:ext>
            </a:extLst>
          </p:cNvPr>
          <p:cNvPicPr>
            <a:picLocks noChangeAspect="1"/>
          </p:cNvPicPr>
          <p:nvPr/>
        </p:nvPicPr>
        <p:blipFill rotWithShape="1">
          <a:blip r:embed="rId3"/>
          <a:stretch/>
        </p:blipFill>
        <p:spPr>
          <a:xfrm>
            <a:off x="8021" y="-2722681"/>
            <a:ext cx="18288000" cy="13663649"/>
          </a:xfrm>
          <a:prstGeom prst="rect">
            <a:avLst/>
          </a:prstGeom>
        </p:spPr>
      </p:pic>
      <p:sp>
        <p:nvSpPr>
          <p:cNvPr id="4" name="TextBox 4"/>
          <p:cNvSpPr txBox="1"/>
          <p:nvPr/>
        </p:nvSpPr>
        <p:spPr>
          <a:xfrm>
            <a:off x="381000" y="2019300"/>
            <a:ext cx="8991600" cy="5703689"/>
          </a:xfrm>
          <a:prstGeom prst="roundRect">
            <a:avLst/>
          </a:prstGeom>
          <a:solidFill>
            <a:schemeClr val="bg1">
              <a:alpha val="50000"/>
            </a:schemeClr>
          </a:solidFill>
        </p:spPr>
        <p:txBody>
          <a:bodyPr wrap="square" lIns="0" tIns="0" rIns="0" bIns="0" rtlCol="0" anchor="t">
            <a:spAutoFit/>
          </a:bodyPr>
          <a:lstStyle/>
          <a:p>
            <a:pPr algn="r">
              <a:lnSpc>
                <a:spcPts val="7840"/>
              </a:lnSpc>
            </a:pPr>
            <a:r>
              <a:rPr lang="en-US" sz="6400" b="1" dirty="0" err="1">
                <a:solidFill>
                  <a:srgbClr val="212121"/>
                </a:solidFill>
                <a:latin typeface="微軟正黑體" panose="020B0604030504040204" pitchFamily="34" charset="-120"/>
                <a:ea typeface="微軟正黑體" panose="020B0604030504040204" pitchFamily="34" charset="-120"/>
                <a:cs typeface="Poppins Bold"/>
                <a:sym typeface="Poppins Bold"/>
              </a:rPr>
              <a:t>國有林班地臺灣獼猴與</a:t>
            </a:r>
            <a:endParaRPr lang="en-US" sz="6400" b="1" dirty="0">
              <a:solidFill>
                <a:srgbClr val="212121"/>
              </a:solidFill>
              <a:latin typeface="微軟正黑體" panose="020B0604030504040204" pitchFamily="34" charset="-120"/>
              <a:ea typeface="微軟正黑體" panose="020B0604030504040204" pitchFamily="34" charset="-120"/>
              <a:cs typeface="Poppins Bold"/>
              <a:sym typeface="Poppins Bold"/>
            </a:endParaRPr>
          </a:p>
          <a:p>
            <a:pPr algn="r">
              <a:lnSpc>
                <a:spcPts val="7840"/>
              </a:lnSpc>
            </a:pPr>
            <a:r>
              <a:rPr lang="en-US" sz="6400" b="1" dirty="0" err="1">
                <a:solidFill>
                  <a:srgbClr val="212121"/>
                </a:solidFill>
                <a:latin typeface="微軟正黑體" panose="020B0604030504040204" pitchFamily="34" charset="-120"/>
                <a:ea typeface="微軟正黑體" panose="020B0604030504040204" pitchFamily="34" charset="-120"/>
                <a:cs typeface="Poppins Bold"/>
                <a:sym typeface="Poppins Bold"/>
              </a:rPr>
              <a:t>繁殖鳥類監測</a:t>
            </a:r>
            <a:endParaRPr lang="en-US" sz="6400" b="1" dirty="0">
              <a:solidFill>
                <a:srgbClr val="212121"/>
              </a:solidFill>
              <a:latin typeface="微軟正黑體" panose="020B0604030504040204" pitchFamily="34" charset="-120"/>
              <a:ea typeface="微軟正黑體" panose="020B0604030504040204" pitchFamily="34" charset="-120"/>
              <a:cs typeface="Poppins Bold"/>
              <a:sym typeface="Poppins Bold"/>
            </a:endParaRPr>
          </a:p>
          <a:p>
            <a:pPr algn="r">
              <a:lnSpc>
                <a:spcPts val="7840"/>
              </a:lnSpc>
              <a:spcBef>
                <a:spcPct val="0"/>
              </a:spcBef>
            </a:pPr>
            <a:r>
              <a:rPr lang="en-US" sz="6400" b="1" dirty="0">
                <a:solidFill>
                  <a:srgbClr val="212121"/>
                </a:solidFill>
                <a:latin typeface="微軟正黑體" panose="020B0604030504040204" pitchFamily="34" charset="-120"/>
                <a:ea typeface="微軟正黑體" panose="020B0604030504040204" pitchFamily="34" charset="-120"/>
                <a:cs typeface="Poppins Bold"/>
                <a:sym typeface="Poppins Bold"/>
              </a:rPr>
              <a:t> (2020-2024)</a:t>
            </a:r>
          </a:p>
          <a:p>
            <a:pPr algn="r">
              <a:lnSpc>
                <a:spcPts val="4479"/>
              </a:lnSpc>
            </a:pPr>
            <a:endParaRPr lang="en-US" altLang="zh-TW" sz="3600" u="sng" dirty="0">
              <a:solidFill>
                <a:srgbClr val="212121"/>
              </a:solidFill>
              <a:latin typeface="微軟正黑體" panose="020B0604030504040204" pitchFamily="34" charset="-120"/>
              <a:ea typeface="微軟正黑體" panose="020B0604030504040204" pitchFamily="34" charset="-120"/>
              <a:cs typeface="Poppins"/>
              <a:sym typeface="Poppins"/>
            </a:endParaRPr>
          </a:p>
          <a:p>
            <a:pPr algn="r">
              <a:lnSpc>
                <a:spcPts val="4479"/>
              </a:lnSpc>
            </a:pPr>
            <a:r>
              <a:rPr lang="en-US" altLang="zh-TW" sz="3600" u="sng" dirty="0" err="1">
                <a:solidFill>
                  <a:srgbClr val="212121"/>
                </a:solidFill>
                <a:latin typeface="微軟正黑體" panose="020B0604030504040204" pitchFamily="34" charset="-120"/>
                <a:ea typeface="微軟正黑體" panose="020B0604030504040204" pitchFamily="34" charset="-120"/>
                <a:cs typeface="Poppins"/>
                <a:sym typeface="Poppins"/>
              </a:rPr>
              <a:t>范孟雯</a:t>
            </a:r>
            <a:r>
              <a:rPr lang="en-US" altLang="zh-TW" sz="3600" dirty="0">
                <a:solidFill>
                  <a:srgbClr val="212121"/>
                </a:solidFill>
                <a:latin typeface="微軟正黑體" panose="020B0604030504040204" pitchFamily="34" charset="-120"/>
                <a:ea typeface="微軟正黑體" panose="020B0604030504040204" pitchFamily="34" charset="-120"/>
                <a:cs typeface="Poppins"/>
                <a:sym typeface="Poppins"/>
              </a:rPr>
              <a:t> </a:t>
            </a:r>
            <a:r>
              <a:rPr lang="en-US" altLang="zh-TW" sz="3600" dirty="0" err="1">
                <a:solidFill>
                  <a:srgbClr val="212121"/>
                </a:solidFill>
                <a:latin typeface="微軟正黑體" panose="020B0604030504040204" pitchFamily="34" charset="-120"/>
                <a:ea typeface="微軟正黑體" panose="020B0604030504040204" pitchFamily="34" charset="-120"/>
                <a:cs typeface="Poppins"/>
                <a:sym typeface="Poppins"/>
              </a:rPr>
              <a:t>張仕緯</a:t>
            </a:r>
            <a:r>
              <a:rPr lang="en-US" altLang="zh-TW" sz="3600" dirty="0">
                <a:solidFill>
                  <a:srgbClr val="212121"/>
                </a:solidFill>
                <a:latin typeface="微軟正黑體" panose="020B0604030504040204" pitchFamily="34" charset="-120"/>
                <a:ea typeface="微軟正黑體" panose="020B0604030504040204" pitchFamily="34" charset="-120"/>
                <a:cs typeface="Poppins"/>
                <a:sym typeface="Poppins"/>
              </a:rPr>
              <a:t> 徐瑋婷 </a:t>
            </a:r>
            <a:r>
              <a:rPr lang="en-US" altLang="zh-TW" sz="3600" dirty="0" err="1">
                <a:solidFill>
                  <a:srgbClr val="212121"/>
                </a:solidFill>
                <a:latin typeface="微軟正黑體" panose="020B0604030504040204" pitchFamily="34" charset="-120"/>
                <a:ea typeface="微軟正黑體" panose="020B0604030504040204" pitchFamily="34" charset="-120"/>
                <a:cs typeface="Poppins"/>
                <a:sym typeface="Poppins"/>
              </a:rPr>
              <a:t>蔡明剛</a:t>
            </a:r>
            <a:endParaRPr lang="en-US" altLang="zh-TW" sz="3600" dirty="0">
              <a:solidFill>
                <a:srgbClr val="212121"/>
              </a:solidFill>
              <a:latin typeface="微軟正黑體" panose="020B0604030504040204" pitchFamily="34" charset="-120"/>
              <a:ea typeface="微軟正黑體" panose="020B0604030504040204" pitchFamily="34" charset="-120"/>
              <a:cs typeface="Poppins"/>
              <a:sym typeface="Poppins"/>
            </a:endParaRPr>
          </a:p>
          <a:p>
            <a:pPr algn="r">
              <a:lnSpc>
                <a:spcPts val="3919"/>
              </a:lnSpc>
            </a:pPr>
            <a:endParaRPr lang="en-US" altLang="zh-TW" sz="3600" dirty="0">
              <a:solidFill>
                <a:srgbClr val="212121"/>
              </a:solidFill>
              <a:latin typeface="微軟正黑體" panose="020B0604030504040204" pitchFamily="34" charset="-120"/>
              <a:ea typeface="微軟正黑體" panose="020B0604030504040204" pitchFamily="34" charset="-120"/>
              <a:cs typeface="Poppins"/>
              <a:sym typeface="Poppins"/>
            </a:endParaRPr>
          </a:p>
          <a:p>
            <a:pPr algn="r">
              <a:lnSpc>
                <a:spcPts val="3919"/>
              </a:lnSpc>
              <a:spcBef>
                <a:spcPct val="0"/>
              </a:spcBef>
            </a:pPr>
            <a:r>
              <a:rPr lang="en-US" altLang="zh-TW" sz="3600" dirty="0" err="1">
                <a:solidFill>
                  <a:srgbClr val="212121"/>
                </a:solidFill>
                <a:latin typeface="微軟正黑體" panose="020B0604030504040204" pitchFamily="34" charset="-120"/>
                <a:ea typeface="微軟正黑體" panose="020B0604030504040204" pitchFamily="34" charset="-120"/>
                <a:cs typeface="Poppins"/>
                <a:sym typeface="Poppins"/>
              </a:rPr>
              <a:t>農業部生物多樣性研究所</a:t>
            </a:r>
            <a:endParaRPr lang="en-US" dirty="0">
              <a:sym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46" name="文字方塊 45">
            <a:extLst>
              <a:ext uri="{FF2B5EF4-FFF2-40B4-BE49-F238E27FC236}">
                <a16:creationId xmlns:a16="http://schemas.microsoft.com/office/drawing/2014/main" id="{D24CFBD4-9CD6-336C-882D-BEC216B4F859}"/>
              </a:ext>
            </a:extLst>
          </p:cNvPr>
          <p:cNvSpPr txBox="1"/>
          <p:nvPr/>
        </p:nvSpPr>
        <p:spPr>
          <a:xfrm>
            <a:off x="1644089" y="206439"/>
            <a:ext cx="6038265"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測驗結果</a:t>
            </a:r>
          </a:p>
        </p:txBody>
      </p:sp>
      <p:grpSp>
        <p:nvGrpSpPr>
          <p:cNvPr id="5" name="群組 4">
            <a:extLst>
              <a:ext uri="{FF2B5EF4-FFF2-40B4-BE49-F238E27FC236}">
                <a16:creationId xmlns:a16="http://schemas.microsoft.com/office/drawing/2014/main" id="{A5099C49-1665-BD20-1145-6FA65C9B0BCB}"/>
              </a:ext>
            </a:extLst>
          </p:cNvPr>
          <p:cNvGrpSpPr/>
          <p:nvPr/>
        </p:nvGrpSpPr>
        <p:grpSpPr>
          <a:xfrm>
            <a:off x="228600" y="2171700"/>
            <a:ext cx="8686800" cy="2667000"/>
            <a:chOff x="228600" y="2171700"/>
            <a:chExt cx="8686800" cy="2667000"/>
          </a:xfrm>
        </p:grpSpPr>
        <p:sp>
          <p:nvSpPr>
            <p:cNvPr id="45" name="矩形: 圓角 44">
              <a:extLst>
                <a:ext uri="{FF2B5EF4-FFF2-40B4-BE49-F238E27FC236}">
                  <a16:creationId xmlns:a16="http://schemas.microsoft.com/office/drawing/2014/main" id="{2C514FF1-7428-197E-8EFF-5C9696918E07}"/>
                </a:ext>
              </a:extLst>
            </p:cNvPr>
            <p:cNvSpPr/>
            <p:nvPr/>
          </p:nvSpPr>
          <p:spPr>
            <a:xfrm>
              <a:off x="228600" y="2171700"/>
              <a:ext cx="8686800" cy="2667000"/>
            </a:xfrm>
            <a:prstGeom prst="roundRect">
              <a:avLst/>
            </a:prstGeom>
            <a:solidFill>
              <a:srgbClr val="EFF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8663CC16-B517-F64E-8888-F7FF6D908D6B}"/>
                </a:ext>
              </a:extLst>
            </p:cNvPr>
            <p:cNvSpPr txBox="1"/>
            <p:nvPr/>
          </p:nvSpPr>
          <p:spPr>
            <a:xfrm>
              <a:off x="1392202" y="2324100"/>
              <a:ext cx="610853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上課前，大部分人就已經會辨識</a:t>
              </a:r>
            </a:p>
          </p:txBody>
        </p:sp>
        <p:sp>
          <p:nvSpPr>
            <p:cNvPr id="28" name="文字方塊 27">
              <a:extLst>
                <a:ext uri="{FF2B5EF4-FFF2-40B4-BE49-F238E27FC236}">
                  <a16:creationId xmlns:a16="http://schemas.microsoft.com/office/drawing/2014/main" id="{C8FD848B-7B7F-D716-A9D0-72EB43859F36}"/>
                </a:ext>
              </a:extLst>
            </p:cNvPr>
            <p:cNvSpPr txBox="1"/>
            <p:nvPr/>
          </p:nvSpPr>
          <p:spPr>
            <a:xfrm>
              <a:off x="1392202" y="3190102"/>
              <a:ext cx="484032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經上課，大部分人學會了</a:t>
              </a:r>
            </a:p>
          </p:txBody>
        </p:sp>
        <p:sp>
          <p:nvSpPr>
            <p:cNvPr id="31" name="文字方塊 30">
              <a:extLst>
                <a:ext uri="{FF2B5EF4-FFF2-40B4-BE49-F238E27FC236}">
                  <a16:creationId xmlns:a16="http://schemas.microsoft.com/office/drawing/2014/main" id="{65EF5CD7-25FB-E72B-916D-67FB55037AAD}"/>
                </a:ext>
              </a:extLst>
            </p:cNvPr>
            <p:cNvSpPr txBox="1"/>
            <p:nvPr/>
          </p:nvSpPr>
          <p:spPr>
            <a:xfrm>
              <a:off x="1392202" y="4038471"/>
              <a:ext cx="441758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上完課，還是覺得很難</a:t>
              </a:r>
            </a:p>
          </p:txBody>
        </p:sp>
        <p:sp>
          <p:nvSpPr>
            <p:cNvPr id="32" name="心形 31">
              <a:extLst>
                <a:ext uri="{FF2B5EF4-FFF2-40B4-BE49-F238E27FC236}">
                  <a16:creationId xmlns:a16="http://schemas.microsoft.com/office/drawing/2014/main" id="{F36FA8C0-53B3-3830-6311-AE020EE01D4A}"/>
                </a:ext>
              </a:extLst>
            </p:cNvPr>
            <p:cNvSpPr/>
            <p:nvPr/>
          </p:nvSpPr>
          <p:spPr>
            <a:xfrm>
              <a:off x="586680" y="2318835"/>
              <a:ext cx="722032" cy="590039"/>
            </a:xfrm>
            <a:prstGeom prst="heart">
              <a:avLst/>
            </a:prstGeom>
            <a:solidFill>
              <a:srgbClr val="CF786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sp>
          <p:nvSpPr>
            <p:cNvPr id="33" name="等腰三角形 32">
              <a:extLst>
                <a:ext uri="{FF2B5EF4-FFF2-40B4-BE49-F238E27FC236}">
                  <a16:creationId xmlns:a16="http://schemas.microsoft.com/office/drawing/2014/main" id="{3C46190C-39FE-7508-CBA8-231950A7B337}"/>
                </a:ext>
              </a:extLst>
            </p:cNvPr>
            <p:cNvSpPr/>
            <p:nvPr/>
          </p:nvSpPr>
          <p:spPr>
            <a:xfrm>
              <a:off x="546059" y="4033207"/>
              <a:ext cx="803272" cy="590039"/>
            </a:xfrm>
            <a:prstGeom prst="triangle">
              <a:avLst/>
            </a:prstGeom>
            <a:solidFill>
              <a:schemeClr val="tx2">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42D6FB33-8299-BC09-5D0D-D520094E4DD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09" b="89806" l="3318" r="92417">
                          <a14:foregroundMark x1="3318" y1="49029" x2="23697" y2="61650"/>
                          <a14:foregroundMark x1="23697" y1="61650" x2="23697" y2="61650"/>
                          <a14:foregroundMark x1="92417" y1="26699" x2="75355" y2="27184"/>
                        </a14:backgroundRemoval>
                      </a14:imgEffect>
                    </a14:imgLayer>
                  </a14:imgProps>
                </a:ext>
              </a:extLst>
            </a:blip>
            <a:stretch>
              <a:fillRect/>
            </a:stretch>
          </p:blipFill>
          <p:spPr>
            <a:xfrm>
              <a:off x="535114" y="3040679"/>
              <a:ext cx="905068" cy="883621"/>
            </a:xfrm>
            <a:prstGeom prst="rect">
              <a:avLst/>
            </a:prstGeom>
          </p:spPr>
        </p:pic>
      </p:grpSp>
      <p:grpSp>
        <p:nvGrpSpPr>
          <p:cNvPr id="8" name="群組 7">
            <a:extLst>
              <a:ext uri="{FF2B5EF4-FFF2-40B4-BE49-F238E27FC236}">
                <a16:creationId xmlns:a16="http://schemas.microsoft.com/office/drawing/2014/main" id="{EC6166D4-24FC-C5F2-B218-291CC5C301B6}"/>
              </a:ext>
            </a:extLst>
          </p:cNvPr>
          <p:cNvGrpSpPr/>
          <p:nvPr/>
        </p:nvGrpSpPr>
        <p:grpSpPr>
          <a:xfrm>
            <a:off x="9206296" y="38100"/>
            <a:ext cx="9094842" cy="5105400"/>
            <a:chOff x="9206296" y="38100"/>
            <a:chExt cx="9094842" cy="5105400"/>
          </a:xfrm>
        </p:grpSpPr>
        <p:pic>
          <p:nvPicPr>
            <p:cNvPr id="11" name="圖片 10">
              <a:extLst>
                <a:ext uri="{FF2B5EF4-FFF2-40B4-BE49-F238E27FC236}">
                  <a16:creationId xmlns:a16="http://schemas.microsoft.com/office/drawing/2014/main" id="{F14BCA18-4BE6-BAD8-A18C-2D0C94A2852D}"/>
                </a:ext>
              </a:extLst>
            </p:cNvPr>
            <p:cNvPicPr>
              <a:picLocks noChangeAspect="1"/>
            </p:cNvPicPr>
            <p:nvPr/>
          </p:nvPicPr>
          <p:blipFill rotWithShape="1">
            <a:blip r:embed="rId5"/>
            <a:srcRect t="9932"/>
            <a:stretch/>
          </p:blipFill>
          <p:spPr>
            <a:xfrm>
              <a:off x="9206296" y="738776"/>
              <a:ext cx="9094842" cy="4404724"/>
            </a:xfrm>
            <a:prstGeom prst="roundRect">
              <a:avLst/>
            </a:prstGeom>
          </p:spPr>
        </p:pic>
        <p:sp>
          <p:nvSpPr>
            <p:cNvPr id="15" name="文字方塊 14">
              <a:extLst>
                <a:ext uri="{FF2B5EF4-FFF2-40B4-BE49-F238E27FC236}">
                  <a16:creationId xmlns:a16="http://schemas.microsoft.com/office/drawing/2014/main" id="{F6AEE316-B123-6BDD-CDC3-03EBCEE8743E}"/>
                </a:ext>
              </a:extLst>
            </p:cNvPr>
            <p:cNvSpPr txBox="1"/>
            <p:nvPr/>
          </p:nvSpPr>
          <p:spPr>
            <a:xfrm>
              <a:off x="12574141" y="38100"/>
              <a:ext cx="350405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鳥類外形測驗</a:t>
              </a:r>
            </a:p>
          </p:txBody>
        </p:sp>
        <p:sp>
          <p:nvSpPr>
            <p:cNvPr id="36" name="心形 35">
              <a:extLst>
                <a:ext uri="{FF2B5EF4-FFF2-40B4-BE49-F238E27FC236}">
                  <a16:creationId xmlns:a16="http://schemas.microsoft.com/office/drawing/2014/main" id="{000B9DA3-D3BD-6E03-4B0A-4834BF28DF05}"/>
                </a:ext>
              </a:extLst>
            </p:cNvPr>
            <p:cNvSpPr/>
            <p:nvPr/>
          </p:nvSpPr>
          <p:spPr>
            <a:xfrm>
              <a:off x="10641695" y="569242"/>
              <a:ext cx="504000" cy="468000"/>
            </a:xfrm>
            <a:prstGeom prst="heart">
              <a:avLst/>
            </a:prstGeom>
            <a:solidFill>
              <a:srgbClr val="CF786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4746DB9E-C7B7-6378-B752-3A8FB7508B0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09" b="89806" l="3318" r="92417">
                          <a14:foregroundMark x1="3318" y1="49029" x2="23697" y2="61650"/>
                          <a14:foregroundMark x1="23697" y1="61650" x2="23697" y2="61650"/>
                          <a14:foregroundMark x1="92417" y1="26699" x2="75355" y2="27184"/>
                        </a14:backgroundRemoval>
                      </a14:imgEffect>
                    </a14:imgLayer>
                  </a14:imgProps>
                </a:ext>
              </a:extLst>
            </a:blip>
            <a:stretch>
              <a:fillRect/>
            </a:stretch>
          </p:blipFill>
          <p:spPr>
            <a:xfrm>
              <a:off x="12777257" y="642877"/>
              <a:ext cx="905068" cy="883621"/>
            </a:xfrm>
            <a:prstGeom prst="rect">
              <a:avLst/>
            </a:prstGeom>
          </p:spPr>
        </p:pic>
      </p:grpSp>
      <p:grpSp>
        <p:nvGrpSpPr>
          <p:cNvPr id="14" name="群組 13">
            <a:extLst>
              <a:ext uri="{FF2B5EF4-FFF2-40B4-BE49-F238E27FC236}">
                <a16:creationId xmlns:a16="http://schemas.microsoft.com/office/drawing/2014/main" id="{4624A7D5-ECDA-3013-7CFC-976530470AE8}"/>
              </a:ext>
            </a:extLst>
          </p:cNvPr>
          <p:cNvGrpSpPr/>
          <p:nvPr/>
        </p:nvGrpSpPr>
        <p:grpSpPr>
          <a:xfrm>
            <a:off x="9198413" y="5179244"/>
            <a:ext cx="9094842" cy="5090677"/>
            <a:chOff x="9198413" y="5179244"/>
            <a:chExt cx="9094842" cy="5090677"/>
          </a:xfrm>
        </p:grpSpPr>
        <p:pic>
          <p:nvPicPr>
            <p:cNvPr id="6" name="圖片 5">
              <a:extLst>
                <a:ext uri="{FF2B5EF4-FFF2-40B4-BE49-F238E27FC236}">
                  <a16:creationId xmlns:a16="http://schemas.microsoft.com/office/drawing/2014/main" id="{0502F529-FD43-57BF-F828-48CD41CD3DA6}"/>
                </a:ext>
              </a:extLst>
            </p:cNvPr>
            <p:cNvPicPr>
              <a:picLocks noChangeAspect="1"/>
            </p:cNvPicPr>
            <p:nvPr/>
          </p:nvPicPr>
          <p:blipFill rotWithShape="1">
            <a:blip r:embed="rId6"/>
            <a:srcRect t="9932"/>
            <a:stretch/>
          </p:blipFill>
          <p:spPr>
            <a:xfrm>
              <a:off x="9198413" y="5865197"/>
              <a:ext cx="9094842" cy="4404724"/>
            </a:xfrm>
            <a:prstGeom prst="roundRect">
              <a:avLst/>
            </a:prstGeom>
          </p:spPr>
        </p:pic>
        <p:sp>
          <p:nvSpPr>
            <p:cNvPr id="17" name="文字方塊 16">
              <a:extLst>
                <a:ext uri="{FF2B5EF4-FFF2-40B4-BE49-F238E27FC236}">
                  <a16:creationId xmlns:a16="http://schemas.microsoft.com/office/drawing/2014/main" id="{8324E817-FFB8-4641-C2AE-69B0B8287133}"/>
                </a:ext>
              </a:extLst>
            </p:cNvPr>
            <p:cNvSpPr txBox="1"/>
            <p:nvPr/>
          </p:nvSpPr>
          <p:spPr>
            <a:xfrm>
              <a:off x="12593191" y="5179244"/>
              <a:ext cx="217826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鳥音測驗</a:t>
              </a:r>
            </a:p>
          </p:txBody>
        </p:sp>
        <p:sp>
          <p:nvSpPr>
            <p:cNvPr id="37" name="心形 36">
              <a:extLst>
                <a:ext uri="{FF2B5EF4-FFF2-40B4-BE49-F238E27FC236}">
                  <a16:creationId xmlns:a16="http://schemas.microsoft.com/office/drawing/2014/main" id="{815DA22E-2367-37CC-A37F-48509675372D}"/>
                </a:ext>
              </a:extLst>
            </p:cNvPr>
            <p:cNvSpPr/>
            <p:nvPr/>
          </p:nvSpPr>
          <p:spPr>
            <a:xfrm>
              <a:off x="16611600" y="5882276"/>
              <a:ext cx="504000" cy="468000"/>
            </a:xfrm>
            <a:prstGeom prst="heart">
              <a:avLst/>
            </a:prstGeom>
            <a:solidFill>
              <a:srgbClr val="CF786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Franklin Gothic Book" panose="020B0503020102020204"/>
                <a:ea typeface="微軟正黑體" panose="020B0604030504040204" pitchFamily="34" charset="-120"/>
                <a:cs typeface="+mn-cs"/>
              </a:endParaRPr>
            </a:p>
          </p:txBody>
        </p:sp>
        <p:sp>
          <p:nvSpPr>
            <p:cNvPr id="41" name="等腰三角形 40">
              <a:extLst>
                <a:ext uri="{FF2B5EF4-FFF2-40B4-BE49-F238E27FC236}">
                  <a16:creationId xmlns:a16="http://schemas.microsoft.com/office/drawing/2014/main" id="{304DF704-782D-0691-C6DD-9E075B0E61F6}"/>
                </a:ext>
              </a:extLst>
            </p:cNvPr>
            <p:cNvSpPr/>
            <p:nvPr/>
          </p:nvSpPr>
          <p:spPr>
            <a:xfrm>
              <a:off x="14323205" y="6801850"/>
              <a:ext cx="535795" cy="509157"/>
            </a:xfrm>
            <a:prstGeom prst="triangle">
              <a:avLst/>
            </a:prstGeom>
            <a:solidFill>
              <a:schemeClr val="tx2">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53B2A8EF-7314-9BCF-9C92-602944FE0FC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09" b="89806" l="3318" r="92417">
                          <a14:foregroundMark x1="3318" y1="49029" x2="23697" y2="61650"/>
                          <a14:foregroundMark x1="23697" y1="61650" x2="23697" y2="61650"/>
                          <a14:foregroundMark x1="92417" y1="26699" x2="75355" y2="27184"/>
                        </a14:backgroundRemoval>
                      </a14:imgEffect>
                    </a14:imgLayer>
                  </a14:imgProps>
                </a:ext>
              </a:extLst>
            </a:blip>
            <a:stretch>
              <a:fillRect/>
            </a:stretch>
          </p:blipFill>
          <p:spPr>
            <a:xfrm>
              <a:off x="12777257" y="6013596"/>
              <a:ext cx="905068" cy="883621"/>
            </a:xfrm>
            <a:prstGeom prst="rect">
              <a:avLst/>
            </a:prstGeom>
          </p:spPr>
        </p:pic>
      </p:grpSp>
      <p:grpSp>
        <p:nvGrpSpPr>
          <p:cNvPr id="18" name="群組 17">
            <a:extLst>
              <a:ext uri="{FF2B5EF4-FFF2-40B4-BE49-F238E27FC236}">
                <a16:creationId xmlns:a16="http://schemas.microsoft.com/office/drawing/2014/main" id="{161E2D50-A2CB-B817-1BD4-7252ABEFE3EE}"/>
              </a:ext>
            </a:extLst>
          </p:cNvPr>
          <p:cNvGrpSpPr/>
          <p:nvPr/>
        </p:nvGrpSpPr>
        <p:grpSpPr>
          <a:xfrm>
            <a:off x="228599" y="5176622"/>
            <a:ext cx="8686801" cy="4843678"/>
            <a:chOff x="228599" y="5176622"/>
            <a:chExt cx="8686801" cy="4843678"/>
          </a:xfrm>
        </p:grpSpPr>
        <p:pic>
          <p:nvPicPr>
            <p:cNvPr id="9" name="圖片 8">
              <a:extLst>
                <a:ext uri="{FF2B5EF4-FFF2-40B4-BE49-F238E27FC236}">
                  <a16:creationId xmlns:a16="http://schemas.microsoft.com/office/drawing/2014/main" id="{3066A3B7-D88E-5C64-9655-F8A8C839BF90}"/>
                </a:ext>
              </a:extLst>
            </p:cNvPr>
            <p:cNvPicPr>
              <a:picLocks noChangeAspect="1"/>
            </p:cNvPicPr>
            <p:nvPr/>
          </p:nvPicPr>
          <p:blipFill rotWithShape="1">
            <a:blip r:embed="rId7"/>
            <a:srcRect t="9932"/>
            <a:stretch/>
          </p:blipFill>
          <p:spPr>
            <a:xfrm>
              <a:off x="228599" y="5876122"/>
              <a:ext cx="8686801" cy="4144178"/>
            </a:xfrm>
            <a:prstGeom prst="roundRect">
              <a:avLst>
                <a:gd name="adj" fmla="val 15566"/>
              </a:avLst>
            </a:prstGeom>
          </p:spPr>
        </p:pic>
        <p:sp>
          <p:nvSpPr>
            <p:cNvPr id="13" name="文字方塊 12">
              <a:extLst>
                <a:ext uri="{FF2B5EF4-FFF2-40B4-BE49-F238E27FC236}">
                  <a16:creationId xmlns:a16="http://schemas.microsoft.com/office/drawing/2014/main" id="{8DB57402-1034-12E9-6A2C-ADA72A17D6EA}"/>
                </a:ext>
              </a:extLst>
            </p:cNvPr>
            <p:cNvSpPr txBox="1"/>
            <p:nvPr/>
          </p:nvSpPr>
          <p:spPr>
            <a:xfrm>
              <a:off x="3467100" y="5176622"/>
              <a:ext cx="22098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方法測驗</a:t>
              </a:r>
            </a:p>
          </p:txBody>
        </p:sp>
        <p:pic>
          <p:nvPicPr>
            <p:cNvPr id="16" name="圖片 15">
              <a:extLst>
                <a:ext uri="{FF2B5EF4-FFF2-40B4-BE49-F238E27FC236}">
                  <a16:creationId xmlns:a16="http://schemas.microsoft.com/office/drawing/2014/main" id="{EAF919A9-C4EF-096A-899F-9830D63CF8B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09" b="89806" l="3318" r="92417">
                          <a14:foregroundMark x1="3318" y1="49029" x2="23697" y2="61650"/>
                          <a14:foregroundMark x1="23697" y1="61650" x2="23697" y2="61650"/>
                          <a14:foregroundMark x1="92417" y1="26699" x2="75355" y2="27184"/>
                        </a14:backgroundRemoval>
                      </a14:imgEffect>
                    </a14:imgLayer>
                  </a14:imgProps>
                </a:ext>
              </a:extLst>
            </a:blip>
            <a:stretch>
              <a:fillRect/>
            </a:stretch>
          </p:blipFill>
          <p:spPr>
            <a:xfrm>
              <a:off x="5039286" y="5674465"/>
              <a:ext cx="905068" cy="883621"/>
            </a:xfrm>
            <a:prstGeom prst="rect">
              <a:avLst/>
            </a:prstGeom>
          </p:spPr>
        </p:pic>
      </p:grpSp>
      <p:pic>
        <p:nvPicPr>
          <p:cNvPr id="26" name="圖片 25">
            <a:extLst>
              <a:ext uri="{FF2B5EF4-FFF2-40B4-BE49-F238E27FC236}">
                <a16:creationId xmlns:a16="http://schemas.microsoft.com/office/drawing/2014/main" id="{4746DB9E-C7B7-6378-B752-3A8FB7508B0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09" b="89806" l="3318" r="92417">
                        <a14:foregroundMark x1="3318" y1="49029" x2="23697" y2="61650"/>
                        <a14:foregroundMark x1="23697" y1="61650" x2="23697" y2="61650"/>
                        <a14:foregroundMark x1="92417" y1="26699" x2="75355" y2="27184"/>
                      </a14:backgroundRemoval>
                    </a14:imgEffect>
                  </a14:imgLayer>
                </a14:imgProps>
              </a:ext>
            </a:extLst>
          </a:blip>
          <a:stretch>
            <a:fillRect/>
          </a:stretch>
        </p:blipFill>
        <p:spPr>
          <a:xfrm>
            <a:off x="17396070" y="642877"/>
            <a:ext cx="905068" cy="883621"/>
          </a:xfrm>
          <a:prstGeom prst="rect">
            <a:avLst/>
          </a:prstGeom>
        </p:spPr>
      </p:pic>
    </p:spTree>
    <p:extLst>
      <p:ext uri="{BB962C8B-B14F-4D97-AF65-F5344CB8AC3E}">
        <p14:creationId xmlns:p14="http://schemas.microsoft.com/office/powerpoint/2010/main" val="3604575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F2E4"/>
        </a:solid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1519C36-E8B4-651A-4D87-2AD4D20690AC}"/>
              </a:ext>
            </a:extLst>
          </p:cNvPr>
          <p:cNvPicPr>
            <a:picLocks noChangeAspect="1"/>
          </p:cNvPicPr>
          <p:nvPr/>
        </p:nvPicPr>
        <p:blipFill rotWithShape="1">
          <a:blip r:embed="rId2"/>
          <a:srcRect t="973"/>
          <a:stretch/>
        </p:blipFill>
        <p:spPr>
          <a:xfrm>
            <a:off x="388686" y="2520733"/>
            <a:ext cx="13174914" cy="7754443"/>
          </a:xfrm>
          <a:prstGeom prst="rect">
            <a:avLst/>
          </a:prstGeom>
        </p:spPr>
      </p:pic>
      <p:sp>
        <p:nvSpPr>
          <p:cNvPr id="6" name="TextBox 14">
            <a:extLst>
              <a:ext uri="{FF2B5EF4-FFF2-40B4-BE49-F238E27FC236}">
                <a16:creationId xmlns:a16="http://schemas.microsoft.com/office/drawing/2014/main" id="{B5F16EEC-E486-39EA-9696-AFB9107053F0}"/>
              </a:ext>
            </a:extLst>
          </p:cNvPr>
          <p:cNvSpPr txBox="1"/>
          <p:nvPr/>
        </p:nvSpPr>
        <p:spPr>
          <a:xfrm>
            <a:off x="4724400" y="495300"/>
            <a:ext cx="8839200" cy="884858"/>
          </a:xfrm>
          <a:prstGeom prst="rect">
            <a:avLst/>
          </a:prstGeom>
        </p:spPr>
        <p:txBody>
          <a:bodyPr wrap="square" lIns="0" tIns="0" rIns="0" bIns="0" rtlCol="0" anchor="t">
            <a:spAutoFit/>
          </a:bodyPr>
          <a:lstStyle/>
          <a:p>
            <a:pPr algn="ctr">
              <a:lnSpc>
                <a:spcPts val="6859"/>
              </a:lnSpc>
              <a:spcBef>
                <a:spcPct val="0"/>
              </a:spcBef>
            </a:pPr>
            <a:r>
              <a:rPr lang="zh-TW" altLang="en-US" sz="6400" b="1" dirty="0">
                <a:solidFill>
                  <a:srgbClr val="000000"/>
                </a:solidFill>
                <a:latin typeface="+mn-ea"/>
                <a:cs typeface="Noto Sans T Chinese Bold"/>
                <a:sym typeface="Noto Sans T Chinese Bold"/>
              </a:rPr>
              <a:t>學 習 資 源</a:t>
            </a:r>
          </a:p>
        </p:txBody>
      </p:sp>
      <p:pic>
        <p:nvPicPr>
          <p:cNvPr id="7" name="圖片 6">
            <a:extLst>
              <a:ext uri="{FF2B5EF4-FFF2-40B4-BE49-F238E27FC236}">
                <a16:creationId xmlns:a16="http://schemas.microsoft.com/office/drawing/2014/main" id="{75BEFE60-6CB1-92D3-7A6B-54A58CE9B89D}"/>
              </a:ext>
            </a:extLst>
          </p:cNvPr>
          <p:cNvPicPr>
            <a:picLocks noChangeAspect="1"/>
          </p:cNvPicPr>
          <p:nvPr/>
        </p:nvPicPr>
        <p:blipFill>
          <a:blip r:embed="rId3"/>
          <a:stretch>
            <a:fillRect/>
          </a:stretch>
        </p:blipFill>
        <p:spPr>
          <a:xfrm>
            <a:off x="14020800" y="3467100"/>
            <a:ext cx="3810000" cy="3810000"/>
          </a:xfrm>
          <a:prstGeom prst="rect">
            <a:avLst/>
          </a:prstGeom>
        </p:spPr>
      </p:pic>
      <p:sp>
        <p:nvSpPr>
          <p:cNvPr id="9" name="文字方塊 8">
            <a:extLst>
              <a:ext uri="{FF2B5EF4-FFF2-40B4-BE49-F238E27FC236}">
                <a16:creationId xmlns:a16="http://schemas.microsoft.com/office/drawing/2014/main" id="{28DD36A7-7037-3946-84EF-2474EE33937F}"/>
              </a:ext>
            </a:extLst>
          </p:cNvPr>
          <p:cNvSpPr txBox="1"/>
          <p:nvPr/>
        </p:nvSpPr>
        <p:spPr>
          <a:xfrm>
            <a:off x="14020800" y="7581900"/>
            <a:ext cx="3810000" cy="584775"/>
          </a:xfrm>
          <a:prstGeom prst="rect">
            <a:avLst/>
          </a:prstGeom>
          <a:noFill/>
        </p:spPr>
        <p:txBody>
          <a:bodyPr wrap="square">
            <a:spAutoFit/>
          </a:bodyPr>
          <a:lstStyle/>
          <a:p>
            <a:r>
              <a:rPr lang="en-US" altLang="zh-TW" sz="1600" dirty="0">
                <a:hlinkClick r:id="rId4"/>
              </a:rPr>
              <a:t>https://drive.google.com/drive/folders/1XDsHf_875pMs9vgRAIKhj9TRFP62hnd8</a:t>
            </a:r>
            <a:endParaRPr lang="zh-TW" altLang="en-US" sz="1600" dirty="0"/>
          </a:p>
        </p:txBody>
      </p:sp>
      <p:sp>
        <p:nvSpPr>
          <p:cNvPr id="10" name="文字方塊 9">
            <a:extLst>
              <a:ext uri="{FF2B5EF4-FFF2-40B4-BE49-F238E27FC236}">
                <a16:creationId xmlns:a16="http://schemas.microsoft.com/office/drawing/2014/main" id="{BABB9964-5556-D77D-8BBB-0515FA3F5001}"/>
              </a:ext>
            </a:extLst>
          </p:cNvPr>
          <p:cNvSpPr txBox="1"/>
          <p:nvPr/>
        </p:nvSpPr>
        <p:spPr>
          <a:xfrm>
            <a:off x="357155" y="1935958"/>
            <a:ext cx="8940268" cy="584775"/>
          </a:xfrm>
          <a:prstGeom prst="rect">
            <a:avLst/>
          </a:prstGeom>
          <a:noFill/>
        </p:spPr>
        <p:txBody>
          <a:bodyPr wrap="none" rtlCol="0">
            <a:spAutoFit/>
          </a:bodyPr>
          <a:lstStyle/>
          <a:p>
            <a:r>
              <a:rPr lang="zh-TW" altLang="en-US" sz="3200" dirty="0"/>
              <a:t>與各分署共用的雲端硬碟內設有</a:t>
            </a:r>
            <a:r>
              <a:rPr lang="en-US" altLang="zh-TW" sz="3200" dirty="0"/>
              <a:t>&lt;</a:t>
            </a:r>
            <a:r>
              <a:rPr lang="zh-TW" altLang="en-US" sz="3200" dirty="0"/>
              <a:t>學習資源專區</a:t>
            </a:r>
            <a:r>
              <a:rPr lang="en-US" altLang="zh-TW" sz="3200" dirty="0"/>
              <a:t>&gt;</a:t>
            </a:r>
            <a:endParaRPr lang="zh-TW" altLang="en-US" sz="3200" dirty="0"/>
          </a:p>
        </p:txBody>
      </p:sp>
    </p:spTree>
    <p:extLst>
      <p:ext uri="{BB962C8B-B14F-4D97-AF65-F5344CB8AC3E}">
        <p14:creationId xmlns:p14="http://schemas.microsoft.com/office/powerpoint/2010/main" val="4113924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143500"/>
            <a:chOff x="0" y="0"/>
            <a:chExt cx="2407651" cy="677152"/>
          </a:xfrm>
        </p:grpSpPr>
        <p:sp>
          <p:nvSpPr>
            <p:cNvPr id="3" name="Freeform 3"/>
            <p:cNvSpPr/>
            <p:nvPr/>
          </p:nvSpPr>
          <p:spPr>
            <a:xfrm>
              <a:off x="0" y="0"/>
              <a:ext cx="2407651" cy="677152"/>
            </a:xfrm>
            <a:custGeom>
              <a:avLst/>
              <a:gdLst/>
              <a:ahLst/>
              <a:cxnLst/>
              <a:rect l="l" t="t" r="r" b="b"/>
              <a:pathLst>
                <a:path w="2407651" h="677152">
                  <a:moveTo>
                    <a:pt x="0" y="0"/>
                  </a:moveTo>
                  <a:lnTo>
                    <a:pt x="2407651" y="0"/>
                  </a:lnTo>
                  <a:lnTo>
                    <a:pt x="2407651" y="677152"/>
                  </a:lnTo>
                  <a:lnTo>
                    <a:pt x="0" y="677152"/>
                  </a:lnTo>
                  <a:close/>
                </a:path>
              </a:pathLst>
            </a:custGeom>
            <a:blipFill>
              <a:blip r:embed="rId2"/>
              <a:stretch>
                <a:fillRect l="-9523" r="-9523"/>
              </a:stretch>
            </a:blipFill>
          </p:spPr>
          <p:txBody>
            <a:bodyPr/>
            <a:lstStyle/>
            <a:p>
              <a:endParaRPr lang="zh-TW" altLang="en-US">
                <a:latin typeface="微軟正黑體" panose="020B0604030504040204" pitchFamily="34" charset="-120"/>
                <a:ea typeface="微軟正黑體" panose="020B0604030504040204" pitchFamily="34" charset="-120"/>
              </a:endParaRPr>
            </a:p>
          </p:txBody>
        </p:sp>
      </p:grpSp>
      <p:sp>
        <p:nvSpPr>
          <p:cNvPr id="4" name="TextBox 4"/>
          <p:cNvSpPr txBox="1"/>
          <p:nvPr/>
        </p:nvSpPr>
        <p:spPr>
          <a:xfrm>
            <a:off x="876300" y="6438900"/>
            <a:ext cx="16535400" cy="998478"/>
          </a:xfrm>
          <a:prstGeom prst="rect">
            <a:avLst/>
          </a:prstGeom>
        </p:spPr>
        <p:txBody>
          <a:bodyPr wrap="square" lIns="0" tIns="0" rIns="0" bIns="0" rtlCol="0" anchor="t">
            <a:spAutoFit/>
          </a:bodyPr>
          <a:lstStyle/>
          <a:p>
            <a:pPr algn="ctr">
              <a:lnSpc>
                <a:spcPts val="8259"/>
              </a:lnSpc>
              <a:spcBef>
                <a:spcPct val="0"/>
              </a:spcBef>
            </a:pPr>
            <a:r>
              <a:rPr lang="en-US" sz="6800" dirty="0" err="1">
                <a:solidFill>
                  <a:srgbClr val="212121"/>
                </a:solidFill>
                <a:latin typeface="微軟正黑體" panose="020B0604030504040204" pitchFamily="34" charset="-120"/>
                <a:ea typeface="微軟正黑體" panose="020B0604030504040204" pitchFamily="34" charset="-120"/>
                <a:cs typeface="Poppins"/>
                <a:sym typeface="Poppins"/>
              </a:rPr>
              <a:t>國有林班地獼猴</a:t>
            </a:r>
            <a:r>
              <a:rPr lang="zh-TW" altLang="en-US" sz="6800" dirty="0">
                <a:solidFill>
                  <a:srgbClr val="212121"/>
                </a:solidFill>
                <a:latin typeface="微軟正黑體" panose="020B0604030504040204" pitchFamily="34" charset="-120"/>
                <a:ea typeface="微軟正黑體" panose="020B0604030504040204" pitchFamily="34" charset="-120"/>
                <a:cs typeface="Poppins"/>
                <a:sym typeface="Poppins"/>
              </a:rPr>
              <a:t> 資料分析與成果</a:t>
            </a:r>
            <a:endParaRPr lang="en-US" sz="6800" dirty="0">
              <a:solidFill>
                <a:srgbClr val="212121"/>
              </a:solidFill>
              <a:latin typeface="微軟正黑體" panose="020B0604030504040204" pitchFamily="34" charset="-120"/>
              <a:ea typeface="微軟正黑體" panose="020B0604030504040204" pitchFamily="34" charset="-120"/>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2" name="TextBox 2"/>
          <p:cNvSpPr txBox="1"/>
          <p:nvPr/>
        </p:nvSpPr>
        <p:spPr>
          <a:xfrm>
            <a:off x="1066800" y="800100"/>
            <a:ext cx="8923666" cy="859210"/>
          </a:xfrm>
          <a:prstGeom prst="rect">
            <a:avLst/>
          </a:prstGeom>
        </p:spPr>
        <p:txBody>
          <a:bodyPr wrap="square" lIns="0" tIns="0" rIns="0" bIns="0" rtlCol="0" anchor="t">
            <a:spAutoFit/>
          </a:bodyPr>
          <a:lstStyle/>
          <a:p>
            <a:pPr algn="ctr">
              <a:lnSpc>
                <a:spcPts val="6719"/>
              </a:lnSpc>
              <a:spcBef>
                <a:spcPct val="0"/>
              </a:spcBef>
            </a:pPr>
            <a:r>
              <a:rPr lang="en-US" sz="6600" dirty="0">
                <a:solidFill>
                  <a:srgbClr val="000000"/>
                </a:solidFill>
                <a:latin typeface="微軟正黑體" panose="020B0604030504040204" pitchFamily="34" charset="-120"/>
                <a:ea typeface="微軟正黑體" panose="020B0604030504040204" pitchFamily="34" charset="-120"/>
                <a:cs typeface="Open Sans 2"/>
                <a:sym typeface="Open Sans 2"/>
              </a:rPr>
              <a:t>2020-2024年</a:t>
            </a:r>
            <a:r>
              <a:rPr lang="zh-TW" altLang="en-US" sz="6600" dirty="0">
                <a:solidFill>
                  <a:srgbClr val="000000"/>
                </a:solidFill>
                <a:latin typeface="微軟正黑體" panose="020B0604030504040204" pitchFamily="34" charset="-120"/>
                <a:ea typeface="微軟正黑體" panose="020B0604030504040204" pitchFamily="34" charset="-120"/>
                <a:cs typeface="Open Sans 2"/>
                <a:sym typeface="Open Sans 2"/>
              </a:rPr>
              <a:t> </a:t>
            </a:r>
            <a:r>
              <a:rPr lang="en-US" sz="6600" dirty="0" err="1">
                <a:solidFill>
                  <a:srgbClr val="000000"/>
                </a:solidFill>
                <a:latin typeface="微軟正黑體" panose="020B0604030504040204" pitchFamily="34" charset="-120"/>
                <a:ea typeface="微軟正黑體" panose="020B0604030504040204" pitchFamily="34" charset="-120"/>
                <a:cs typeface="Open Sans 2"/>
                <a:sym typeface="Open Sans 2"/>
              </a:rPr>
              <a:t>執行成果</a:t>
            </a:r>
            <a:endParaRPr lang="en-US" sz="6600" dirty="0">
              <a:solidFill>
                <a:srgbClr val="000000"/>
              </a:solidFill>
              <a:latin typeface="微軟正黑體" panose="020B0604030504040204" pitchFamily="34" charset="-120"/>
              <a:ea typeface="微軟正黑體" panose="020B0604030504040204" pitchFamily="34" charset="-120"/>
              <a:cs typeface="Open Sans 2"/>
              <a:sym typeface="Open Sans 2"/>
            </a:endParaRPr>
          </a:p>
        </p:txBody>
      </p:sp>
      <p:sp>
        <p:nvSpPr>
          <p:cNvPr id="3" name="TextBox 3"/>
          <p:cNvSpPr txBox="1"/>
          <p:nvPr/>
        </p:nvSpPr>
        <p:spPr>
          <a:xfrm>
            <a:off x="685800" y="2324100"/>
            <a:ext cx="9846332" cy="6463308"/>
          </a:xfrm>
          <a:prstGeom prst="rect">
            <a:avLst/>
          </a:prstGeom>
        </p:spPr>
        <p:txBody>
          <a:bodyPr wrap="square" lIns="0" tIns="0" rIns="0" bIns="0" rtlCol="0" anchor="t">
            <a:spAutoFit/>
          </a:bodyPr>
          <a:lstStyle/>
          <a:p>
            <a:pPr marL="844478" lvl="1" indent="-422239" algn="l">
              <a:lnSpc>
                <a:spcPts val="7157"/>
              </a:lnSpc>
              <a:buFont typeface="Arial"/>
              <a:buChar char="•"/>
            </a:pPr>
            <a:r>
              <a:rPr lang="zh-TW" altLang="en-US" sz="3911" spc="555" dirty="0">
                <a:solidFill>
                  <a:srgbClr val="000000"/>
                </a:solidFill>
                <a:latin typeface="微軟正黑體" panose="020B0604030504040204" pitchFamily="34" charset="-120"/>
                <a:ea typeface="微軟正黑體" panose="020B0604030504040204" pitchFamily="34" charset="-120"/>
                <a:cs typeface="Open Sans 1"/>
                <a:sym typeface="Open Sans 1"/>
              </a:rPr>
              <a:t>調查</a:t>
            </a:r>
            <a:r>
              <a:rPr lang="en-US" sz="3911" spc="555" dirty="0" err="1">
                <a:solidFill>
                  <a:srgbClr val="000000"/>
                </a:solidFill>
                <a:latin typeface="微軟正黑體" panose="020B0604030504040204" pitchFamily="34" charset="-120"/>
                <a:ea typeface="微軟正黑體" panose="020B0604030504040204" pitchFamily="34" charset="-120"/>
                <a:cs typeface="Open Sans 1"/>
                <a:sym typeface="Open Sans 1"/>
              </a:rPr>
              <a:t>人數</a:t>
            </a:r>
            <a:r>
              <a:rPr lang="en-US" sz="3911" spc="555" dirty="0">
                <a:solidFill>
                  <a:srgbClr val="000000"/>
                </a:solidFill>
                <a:latin typeface="微軟正黑體" panose="020B0604030504040204" pitchFamily="34" charset="-120"/>
                <a:ea typeface="微軟正黑體" panose="020B0604030504040204" pitchFamily="34" charset="-120"/>
                <a:cs typeface="Open Sans 1"/>
                <a:sym typeface="Open Sans 1"/>
              </a:rPr>
              <a:t>：</a:t>
            </a:r>
            <a:r>
              <a:rPr lang="zh-TW" altLang="en-US" sz="4000" b="0" i="0" dirty="0">
                <a:solidFill>
                  <a:srgbClr val="C5C8C6"/>
                </a:solidFill>
                <a:effectLst/>
                <a:latin typeface="DejaVu Sans" panose="020B0603030804020204" pitchFamily="34" charset="0"/>
              </a:rPr>
              <a:t> </a:t>
            </a:r>
            <a:r>
              <a:rPr lang="en-US" altLang="zh-TW" sz="3911" spc="555" dirty="0">
                <a:solidFill>
                  <a:srgbClr val="000000"/>
                </a:solidFill>
                <a:latin typeface="微軟正黑體" panose="020B0604030504040204" pitchFamily="34" charset="-120"/>
                <a:ea typeface="微軟正黑體" panose="020B0604030504040204" pitchFamily="34" charset="-120"/>
              </a:rPr>
              <a:t>391.6(</a:t>
            </a:r>
            <a:r>
              <a:rPr lang="en-US" altLang="zh-TW" sz="3911" spc="555" dirty="0">
                <a:solidFill>
                  <a:srgbClr val="000000"/>
                </a:solidFill>
                <a:latin typeface="微軟正黑體" panose="020B0604030504040204" pitchFamily="34" charset="-120"/>
                <a:ea typeface="微軟正黑體" panose="020B0604030504040204" pitchFamily="34" charset="-120"/>
                <a:cs typeface="Open Sans 1"/>
                <a:sym typeface="Open Sans 1"/>
              </a:rPr>
              <a:t>±</a:t>
            </a:r>
            <a:r>
              <a:rPr lang="en-US" altLang="zh-TW" sz="3911" spc="555" dirty="0">
                <a:solidFill>
                  <a:srgbClr val="000000"/>
                </a:solidFill>
                <a:latin typeface="微軟正黑體" panose="020B0604030504040204" pitchFamily="34" charset="-120"/>
                <a:ea typeface="微軟正黑體" panose="020B0604030504040204" pitchFamily="34" charset="-120"/>
              </a:rPr>
              <a:t>20.4)</a:t>
            </a:r>
            <a:r>
              <a:rPr lang="zh-TW" altLang="en-US" sz="3911" spc="555" dirty="0">
                <a:solidFill>
                  <a:srgbClr val="000000"/>
                </a:solidFill>
                <a:latin typeface="微軟正黑體" panose="020B0604030504040204" pitchFamily="34" charset="-120"/>
                <a:ea typeface="微軟正黑體" panose="020B0604030504040204" pitchFamily="34" charset="-120"/>
              </a:rPr>
              <a:t>人</a:t>
            </a:r>
            <a:r>
              <a:rPr lang="en-US" altLang="zh-TW" sz="3911" spc="555" dirty="0">
                <a:solidFill>
                  <a:srgbClr val="000000"/>
                </a:solidFill>
                <a:latin typeface="微軟正黑體" panose="020B0604030504040204" pitchFamily="34" charset="-120"/>
                <a:ea typeface="微軟正黑體" panose="020B0604030504040204" pitchFamily="34" charset="-120"/>
              </a:rPr>
              <a:t>/</a:t>
            </a:r>
            <a:r>
              <a:rPr lang="en-US" altLang="zh-TW" sz="3911" spc="555" dirty="0">
                <a:solidFill>
                  <a:srgbClr val="000000"/>
                </a:solidFill>
                <a:latin typeface="微軟正黑體" panose="020B0604030504040204" pitchFamily="34" charset="-120"/>
                <a:cs typeface="Open Sans 1"/>
                <a:sym typeface="Open Sans 1"/>
              </a:rPr>
              <a:t>年</a:t>
            </a:r>
          </a:p>
          <a:p>
            <a:pPr marL="879439" lvl="2">
              <a:lnSpc>
                <a:spcPts val="7157"/>
              </a:lnSpc>
            </a:pPr>
            <a:r>
              <a:rPr lang="en-US" altLang="zh-TW" sz="3200" spc="555" dirty="0">
                <a:solidFill>
                  <a:srgbClr val="000000"/>
                </a:solidFill>
                <a:latin typeface="微軟正黑體" panose="020B0604030504040204" pitchFamily="34" charset="-120"/>
                <a:ea typeface="微軟正黑體" panose="020B0604030504040204" pitchFamily="34" charset="-120"/>
                <a:cs typeface="Open Sans 1"/>
                <a:sym typeface="Open Sans 1"/>
              </a:rPr>
              <a:t>(</a:t>
            </a:r>
            <a:r>
              <a:rPr lang="zh-TW" altLang="en-US" sz="3200" spc="555" dirty="0">
                <a:solidFill>
                  <a:srgbClr val="000000"/>
                </a:solidFill>
                <a:latin typeface="微軟正黑體" panose="020B0604030504040204" pitchFamily="34" charset="-120"/>
                <a:ea typeface="微軟正黑體" panose="020B0604030504040204" pitchFamily="34" charset="-120"/>
                <a:cs typeface="Open Sans 1"/>
                <a:sym typeface="Open Sans 1"/>
              </a:rPr>
              <a:t>共</a:t>
            </a:r>
            <a:r>
              <a:rPr lang="en-US" sz="3200" spc="555" dirty="0">
                <a:solidFill>
                  <a:srgbClr val="000000"/>
                </a:solidFill>
                <a:latin typeface="微軟正黑體" panose="020B0604030504040204" pitchFamily="34" charset="-120"/>
                <a:ea typeface="微軟正黑體" panose="020B0604030504040204" pitchFamily="34" charset="-120"/>
                <a:cs typeface="Open Sans 1"/>
                <a:sym typeface="Open Sans 1"/>
              </a:rPr>
              <a:t>648位護管員及1個社區發展協會</a:t>
            </a:r>
            <a:r>
              <a:rPr lang="en-US" altLang="zh-TW" sz="3200" spc="555" dirty="0">
                <a:solidFill>
                  <a:srgbClr val="000000"/>
                </a:solidFill>
                <a:latin typeface="微軟正黑體" panose="020B0604030504040204" pitchFamily="34" charset="-120"/>
                <a:ea typeface="微軟正黑體" panose="020B0604030504040204" pitchFamily="34" charset="-120"/>
                <a:cs typeface="Open Sans 1"/>
                <a:sym typeface="Open Sans 1"/>
              </a:rPr>
              <a:t>)</a:t>
            </a:r>
            <a:endParaRPr lang="en-US" sz="3200" spc="555" dirty="0">
              <a:solidFill>
                <a:srgbClr val="000000"/>
              </a:solidFill>
              <a:latin typeface="微軟正黑體" panose="020B0604030504040204" pitchFamily="34" charset="-120"/>
              <a:ea typeface="微軟正黑體" panose="020B0604030504040204" pitchFamily="34" charset="-120"/>
              <a:cs typeface="Open Sans 1"/>
              <a:sym typeface="Open Sans 1"/>
            </a:endParaRPr>
          </a:p>
          <a:p>
            <a:pPr marL="844478" lvl="1" indent="-422239">
              <a:lnSpc>
                <a:spcPts val="7157"/>
              </a:lnSpc>
              <a:buFont typeface="Arial"/>
              <a:buChar char="•"/>
            </a:pPr>
            <a:endParaRPr lang="en-US" sz="3911" spc="555" dirty="0">
              <a:solidFill>
                <a:srgbClr val="000000"/>
              </a:solidFill>
              <a:latin typeface="微軟正黑體" panose="020B0604030504040204" pitchFamily="34" charset="-120"/>
              <a:ea typeface="微軟正黑體" panose="020B0604030504040204" pitchFamily="34" charset="-120"/>
              <a:cs typeface="Open Sans 1"/>
              <a:sym typeface="Open Sans 1"/>
            </a:endParaRPr>
          </a:p>
          <a:p>
            <a:pPr marL="844478" lvl="1" indent="-422239">
              <a:lnSpc>
                <a:spcPts val="7157"/>
              </a:lnSpc>
              <a:buFont typeface="Arial"/>
              <a:buChar char="•"/>
            </a:pPr>
            <a:r>
              <a:rPr lang="en-US" sz="3911" spc="555" dirty="0">
                <a:solidFill>
                  <a:srgbClr val="000000"/>
                </a:solidFill>
                <a:latin typeface="微軟正黑體" panose="020B0604030504040204" pitchFamily="34" charset="-120"/>
                <a:ea typeface="微軟正黑體" panose="020B0604030504040204" pitchFamily="34" charset="-120"/>
                <a:cs typeface="Open Sans 1"/>
                <a:sym typeface="Open Sans 1"/>
              </a:rPr>
              <a:t>調查樣區數：</a:t>
            </a:r>
            <a:r>
              <a:rPr lang="en-US" altLang="zh-TW" sz="3911" spc="555" dirty="0">
                <a:solidFill>
                  <a:srgbClr val="000000"/>
                </a:solidFill>
                <a:latin typeface="微軟正黑體" panose="020B0604030504040204" pitchFamily="34" charset="-120"/>
                <a:ea typeface="微軟正黑體" panose="020B0604030504040204" pitchFamily="34" charset="-120"/>
                <a:cs typeface="Open Sans 1"/>
                <a:sym typeface="Open Sans 1"/>
              </a:rPr>
              <a:t>382.7(±4.2) 個</a:t>
            </a:r>
            <a:r>
              <a:rPr lang="en-US" altLang="zh-TW" sz="3911" spc="555" dirty="0">
                <a:solidFill>
                  <a:srgbClr val="000000"/>
                </a:solidFill>
                <a:latin typeface="微軟正黑體" panose="020B0604030504040204" pitchFamily="34" charset="-120"/>
                <a:cs typeface="Open Sans 1"/>
                <a:sym typeface="Open Sans 1"/>
              </a:rPr>
              <a:t>/年</a:t>
            </a:r>
          </a:p>
          <a:p>
            <a:pPr marL="879439" lvl="2">
              <a:lnSpc>
                <a:spcPts val="7157"/>
              </a:lnSpc>
            </a:pPr>
            <a:r>
              <a:rPr lang="en-US" altLang="zh-TW" sz="2800" spc="555" dirty="0">
                <a:solidFill>
                  <a:srgbClr val="000000"/>
                </a:solidFill>
                <a:latin typeface="微軟正黑體" panose="020B0604030504040204" pitchFamily="34" charset="-120"/>
                <a:cs typeface="Open Sans 1"/>
                <a:sym typeface="Open Sans 1"/>
              </a:rPr>
              <a:t>(</a:t>
            </a:r>
            <a:r>
              <a:rPr lang="zh-TW" altLang="en-US" sz="2800" spc="555" dirty="0">
                <a:solidFill>
                  <a:srgbClr val="000000"/>
                </a:solidFill>
                <a:latin typeface="微軟正黑體" panose="020B0604030504040204" pitchFamily="34" charset="-120"/>
                <a:cs typeface="Open Sans 1"/>
                <a:sym typeface="Open Sans 1"/>
              </a:rPr>
              <a:t>共</a:t>
            </a:r>
            <a:r>
              <a:rPr lang="en-US" altLang="zh-TW" sz="2800" spc="555" dirty="0">
                <a:solidFill>
                  <a:srgbClr val="000000"/>
                </a:solidFill>
                <a:latin typeface="微軟正黑體" panose="020B0604030504040204" pitchFamily="34" charset="-120"/>
                <a:cs typeface="Open Sans 1"/>
                <a:sym typeface="Open Sans 1"/>
              </a:rPr>
              <a:t>398個)</a:t>
            </a:r>
            <a:endParaRPr lang="en-US" sz="2800" spc="555" dirty="0">
              <a:solidFill>
                <a:srgbClr val="000000"/>
              </a:solidFill>
              <a:latin typeface="微軟正黑體" panose="020B0604030504040204" pitchFamily="34" charset="-120"/>
              <a:ea typeface="微軟正黑體" panose="020B0604030504040204" pitchFamily="34" charset="-120"/>
              <a:cs typeface="Open Sans 1"/>
              <a:sym typeface="Open Sans 1"/>
            </a:endParaRPr>
          </a:p>
          <a:p>
            <a:pPr marL="844478" lvl="1" indent="-422239" algn="l">
              <a:lnSpc>
                <a:spcPts val="7157"/>
              </a:lnSpc>
              <a:buFont typeface="Arial"/>
              <a:buChar char="•"/>
            </a:pPr>
            <a:endParaRPr lang="en-US" sz="3911" spc="555" dirty="0">
              <a:solidFill>
                <a:srgbClr val="000000"/>
              </a:solidFill>
              <a:latin typeface="微軟正黑體" panose="020B0604030504040204" pitchFamily="34" charset="-120"/>
              <a:ea typeface="微軟正黑體" panose="020B0604030504040204" pitchFamily="34" charset="-120"/>
              <a:cs typeface="Open Sans 1"/>
              <a:sym typeface="Open Sans 1"/>
            </a:endParaRPr>
          </a:p>
          <a:p>
            <a:pPr marL="844478" lvl="1" indent="-422239" algn="l">
              <a:lnSpc>
                <a:spcPts val="7157"/>
              </a:lnSpc>
              <a:buFont typeface="Arial"/>
              <a:buChar char="•"/>
            </a:pPr>
            <a:r>
              <a:rPr lang="en-US" sz="3911" spc="555" dirty="0">
                <a:solidFill>
                  <a:srgbClr val="000000"/>
                </a:solidFill>
                <a:latin typeface="微軟正黑體" panose="020B0604030504040204" pitchFamily="34" charset="-120"/>
                <a:ea typeface="微軟正黑體" panose="020B0604030504040204" pitchFamily="34" charset="-120"/>
                <a:cs typeface="Open Sans 1"/>
                <a:sym typeface="Open Sans 1"/>
              </a:rPr>
              <a:t>調查樣點數：2,429(±34.3) 個/年</a:t>
            </a:r>
          </a:p>
        </p:txBody>
      </p:sp>
      <p:sp>
        <p:nvSpPr>
          <p:cNvPr id="4" name="Freeform 4"/>
          <p:cNvSpPr/>
          <p:nvPr/>
        </p:nvSpPr>
        <p:spPr>
          <a:xfrm>
            <a:off x="10857099" y="0"/>
            <a:ext cx="7142443" cy="10034037"/>
          </a:xfrm>
          <a:custGeom>
            <a:avLst/>
            <a:gdLst/>
            <a:ahLst/>
            <a:cxnLst/>
            <a:rect l="l" t="t" r="r" b="b"/>
            <a:pathLst>
              <a:path w="7142443" h="10034037">
                <a:moveTo>
                  <a:pt x="0" y="0"/>
                </a:moveTo>
                <a:lnTo>
                  <a:pt x="7142443" y="0"/>
                </a:lnTo>
                <a:lnTo>
                  <a:pt x="7142443" y="10034037"/>
                </a:lnTo>
                <a:lnTo>
                  <a:pt x="0" y="10034037"/>
                </a:lnTo>
                <a:lnTo>
                  <a:pt x="0" y="0"/>
                </a:lnTo>
                <a:close/>
              </a:path>
            </a:pathLst>
          </a:custGeom>
          <a:blipFill>
            <a:blip r:embed="rId2"/>
            <a:stretch>
              <a:fillRect t="-3890" r="-3259"/>
            </a:stretch>
          </a:blipFill>
        </p:spPr>
        <p:txBody>
          <a:bodyPr/>
          <a:lstStyle/>
          <a:p>
            <a:endParaRPr lang="zh-TW" altLang="en-US">
              <a:latin typeface="微軟正黑體" panose="020B0604030504040204" pitchFamily="34" charset="-120"/>
              <a:ea typeface="微軟正黑體" panose="020B0604030504040204" pitchFamily="34" charset="-12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09600" y="361262"/>
            <a:ext cx="3513695" cy="9564475"/>
          </a:xfrm>
          <a:custGeom>
            <a:avLst/>
            <a:gdLst/>
            <a:ahLst/>
            <a:cxnLst/>
            <a:rect l="l" t="t" r="r" b="b"/>
            <a:pathLst>
              <a:path w="3513695" h="9564475">
                <a:moveTo>
                  <a:pt x="0" y="0"/>
                </a:moveTo>
                <a:lnTo>
                  <a:pt x="3513695" y="0"/>
                </a:lnTo>
                <a:lnTo>
                  <a:pt x="3513695" y="9564475"/>
                </a:lnTo>
                <a:lnTo>
                  <a:pt x="0" y="9564475"/>
                </a:lnTo>
                <a:lnTo>
                  <a:pt x="0" y="0"/>
                </a:lnTo>
                <a:close/>
              </a:path>
            </a:pathLst>
          </a:custGeom>
          <a:blipFill>
            <a:blip r:embed="rId2"/>
            <a:stretch>
              <a:fillRect l="-72452" r="-31361"/>
            </a:stretch>
          </a:blipFill>
        </p:spPr>
        <p:txBody>
          <a:bodyPr/>
          <a:lstStyle/>
          <a:p>
            <a:endParaRPr lang="zh-TW" altLang="en-US"/>
          </a:p>
        </p:txBody>
      </p:sp>
      <p:grpSp>
        <p:nvGrpSpPr>
          <p:cNvPr id="11" name="群組 10">
            <a:extLst>
              <a:ext uri="{FF2B5EF4-FFF2-40B4-BE49-F238E27FC236}">
                <a16:creationId xmlns:a16="http://schemas.microsoft.com/office/drawing/2014/main" id="{1B1A9531-376A-15DB-6431-98531331DCBA}"/>
              </a:ext>
            </a:extLst>
          </p:cNvPr>
          <p:cNvGrpSpPr/>
          <p:nvPr/>
        </p:nvGrpSpPr>
        <p:grpSpPr>
          <a:xfrm>
            <a:off x="4995886" y="114300"/>
            <a:ext cx="11234714" cy="10043948"/>
            <a:chOff x="9856267" y="1260987"/>
            <a:chExt cx="8213213" cy="8878727"/>
          </a:xfrm>
        </p:grpSpPr>
        <p:sp>
          <p:nvSpPr>
            <p:cNvPr id="12" name="矩形: 圓角 11">
              <a:extLst>
                <a:ext uri="{FF2B5EF4-FFF2-40B4-BE49-F238E27FC236}">
                  <a16:creationId xmlns:a16="http://schemas.microsoft.com/office/drawing/2014/main" id="{CEC34D87-9834-D75A-D87D-3EE912DE2D2B}"/>
                </a:ext>
              </a:extLst>
            </p:cNvPr>
            <p:cNvSpPr/>
            <p:nvPr/>
          </p:nvSpPr>
          <p:spPr>
            <a:xfrm>
              <a:off x="9856267" y="1260987"/>
              <a:ext cx="8213213" cy="8878727"/>
            </a:xfrm>
            <a:prstGeom prst="roundRect">
              <a:avLst>
                <a:gd name="adj" fmla="val 5704"/>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13" name="圖片 12" descr="一張含有 文字, 圖表, 寫生, 方案 的圖片&#10;&#10;自動產生的描述">
              <a:extLst>
                <a:ext uri="{FF2B5EF4-FFF2-40B4-BE49-F238E27FC236}">
                  <a16:creationId xmlns:a16="http://schemas.microsoft.com/office/drawing/2014/main" id="{07531EAC-DC0E-8838-3CAD-5383C4666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5919" y="2073401"/>
              <a:ext cx="7913909" cy="7875116"/>
            </a:xfrm>
            <a:prstGeom prst="rect">
              <a:avLst/>
            </a:prstGeom>
          </p:spPr>
        </p:pic>
      </p:grpSp>
      <p:sp>
        <p:nvSpPr>
          <p:cNvPr id="4" name="TextBox 4"/>
          <p:cNvSpPr txBox="1"/>
          <p:nvPr/>
        </p:nvSpPr>
        <p:spPr>
          <a:xfrm>
            <a:off x="7162800" y="263892"/>
            <a:ext cx="7315200" cy="769441"/>
          </a:xfrm>
          <a:prstGeom prst="rect">
            <a:avLst/>
          </a:prstGeom>
        </p:spPr>
        <p:txBody>
          <a:bodyPr wrap="square" lIns="0" tIns="0" rIns="0" bIns="0" rtlCol="0" anchor="t">
            <a:spAutoFit/>
          </a:bodyPr>
          <a:lstStyle/>
          <a:p>
            <a:pPr marL="0" lvl="0" indent="0" algn="l">
              <a:lnSpc>
                <a:spcPts val="6000"/>
              </a:lnSpc>
              <a:spcBef>
                <a:spcPct val="0"/>
              </a:spcBef>
            </a:pPr>
            <a:r>
              <a:rPr lang="zh-TW" altLang="en-US" sz="5000" b="1" u="none" dirty="0">
                <a:solidFill>
                  <a:srgbClr val="1A401F"/>
                </a:solidFill>
                <a:latin typeface="微軟正黑體" panose="020B0604030504040204" pitchFamily="34" charset="-120"/>
                <a:ea typeface="微軟正黑體" panose="020B0604030504040204" pitchFamily="34" charset="-120"/>
                <a:cs typeface="Hatton"/>
                <a:sym typeface="Hatton"/>
              </a:rPr>
              <a:t>臺灣獼猴 </a:t>
            </a:r>
            <a:r>
              <a:rPr lang="en-US" sz="5000" b="1" u="none" dirty="0" err="1">
                <a:solidFill>
                  <a:srgbClr val="1A401F"/>
                </a:solidFill>
                <a:latin typeface="微軟正黑體" panose="020B0604030504040204" pitchFamily="34" charset="-120"/>
                <a:ea typeface="微軟正黑體" panose="020B0604030504040204" pitchFamily="34" charset="-120"/>
                <a:cs typeface="Hatton"/>
                <a:sym typeface="Hatton"/>
              </a:rPr>
              <a:t>資料</a:t>
            </a:r>
            <a:r>
              <a:rPr lang="zh-TW" altLang="en-US" sz="5000" b="1" u="none" dirty="0">
                <a:solidFill>
                  <a:srgbClr val="1A401F"/>
                </a:solidFill>
                <a:latin typeface="微軟正黑體" panose="020B0604030504040204" pitchFamily="34" charset="-120"/>
                <a:ea typeface="微軟正黑體" panose="020B0604030504040204" pitchFamily="34" charset="-120"/>
                <a:cs typeface="Hatton"/>
                <a:sym typeface="Hatton"/>
              </a:rPr>
              <a:t>彙整與</a:t>
            </a:r>
            <a:r>
              <a:rPr lang="en-US" sz="5000" b="1" u="none" dirty="0" err="1">
                <a:solidFill>
                  <a:srgbClr val="1A401F"/>
                </a:solidFill>
                <a:latin typeface="微軟正黑體" panose="020B0604030504040204" pitchFamily="34" charset="-120"/>
                <a:ea typeface="微軟正黑體" panose="020B0604030504040204" pitchFamily="34" charset="-120"/>
                <a:cs typeface="Hatton"/>
                <a:sym typeface="Hatton"/>
              </a:rPr>
              <a:t>檢核</a:t>
            </a:r>
            <a:endParaRPr lang="en-US" sz="5000" b="1" u="none" dirty="0">
              <a:solidFill>
                <a:srgbClr val="1A401F"/>
              </a:solidFill>
              <a:latin typeface="微軟正黑體" panose="020B0604030504040204" pitchFamily="34" charset="-120"/>
              <a:ea typeface="微軟正黑體" panose="020B0604030504040204" pitchFamily="34" charset="-120"/>
              <a:cs typeface="Hatton"/>
              <a:sym typeface="Hatton"/>
            </a:endParaRPr>
          </a:p>
        </p:txBody>
      </p:sp>
    </p:spTree>
    <p:extLst>
      <p:ext uri="{BB962C8B-B14F-4D97-AF65-F5344CB8AC3E}">
        <p14:creationId xmlns:p14="http://schemas.microsoft.com/office/powerpoint/2010/main" val="152315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0" y="899423"/>
            <a:ext cx="6444230" cy="650050"/>
          </a:xfrm>
          <a:prstGeom prst="rect">
            <a:avLst/>
          </a:prstGeom>
        </p:spPr>
        <p:txBody>
          <a:bodyPr wrap="square"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6400" b="1"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檢核</a:t>
            </a:r>
            <a:r>
              <a:rPr kumimoji="0" lang="zh-TW" altLang="en-US" sz="64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調查位置</a:t>
            </a:r>
            <a:endParaRPr kumimoji="0" lang="en-US" sz="64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endParaRPr>
          </a:p>
        </p:txBody>
      </p:sp>
      <p:pic>
        <p:nvPicPr>
          <p:cNvPr id="6" name="圖片 5" descr="一張含有 文字, 腳踏車, 行動電話, 人員 的圖片&#10;&#10;自動產生的描述">
            <a:extLst>
              <a:ext uri="{FF2B5EF4-FFF2-40B4-BE49-F238E27FC236}">
                <a16:creationId xmlns:a16="http://schemas.microsoft.com/office/drawing/2014/main" id="{93FFC75D-AC5D-EAED-9F4B-BBF281577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7036" y="3650709"/>
            <a:ext cx="3153937" cy="5604809"/>
          </a:xfrm>
          <a:prstGeom prst="rect">
            <a:avLst/>
          </a:prstGeom>
        </p:spPr>
      </p:pic>
      <p:grpSp>
        <p:nvGrpSpPr>
          <p:cNvPr id="17" name="群組 16">
            <a:extLst>
              <a:ext uri="{FF2B5EF4-FFF2-40B4-BE49-F238E27FC236}">
                <a16:creationId xmlns:a16="http://schemas.microsoft.com/office/drawing/2014/main" id="{E05A39F7-3F2D-C75E-7B27-36EBA1643D3D}"/>
              </a:ext>
            </a:extLst>
          </p:cNvPr>
          <p:cNvGrpSpPr/>
          <p:nvPr/>
        </p:nvGrpSpPr>
        <p:grpSpPr>
          <a:xfrm>
            <a:off x="14503626" y="2213760"/>
            <a:ext cx="3141997" cy="5613412"/>
            <a:chOff x="3421352" y="4314096"/>
            <a:chExt cx="3141997" cy="5613412"/>
          </a:xfrm>
        </p:grpSpPr>
        <p:pic>
          <p:nvPicPr>
            <p:cNvPr id="8" name="圖片 7" descr="一張含有 戶外, 道路, 樹狀, 瀝青 的圖片&#10;&#10;自動產生的描述">
              <a:extLst>
                <a:ext uri="{FF2B5EF4-FFF2-40B4-BE49-F238E27FC236}">
                  <a16:creationId xmlns:a16="http://schemas.microsoft.com/office/drawing/2014/main" id="{B6BB6958-8772-2F54-7CAA-42EC033912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1352" y="4314096"/>
              <a:ext cx="1546418" cy="2748115"/>
            </a:xfrm>
            <a:prstGeom prst="rect">
              <a:avLst/>
            </a:prstGeom>
          </p:spPr>
        </p:pic>
        <p:pic>
          <p:nvPicPr>
            <p:cNvPr id="10" name="圖片 9" descr="一張含有 戶外, 道路, 地面, 小道 的圖片&#10;&#10;自動產生的描述">
              <a:extLst>
                <a:ext uri="{FF2B5EF4-FFF2-40B4-BE49-F238E27FC236}">
                  <a16:creationId xmlns:a16="http://schemas.microsoft.com/office/drawing/2014/main" id="{C4BDA912-9002-9AF8-D64D-8E7BE09B3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1352" y="7179393"/>
              <a:ext cx="1546418" cy="2748115"/>
            </a:xfrm>
            <a:prstGeom prst="rect">
              <a:avLst/>
            </a:prstGeom>
          </p:spPr>
        </p:pic>
        <p:pic>
          <p:nvPicPr>
            <p:cNvPr id="12" name="圖片 11" descr="一張含有 戶外, 樹狀, 道路, 植物 的圖片&#10;&#10;自動產生的描述">
              <a:extLst>
                <a:ext uri="{FF2B5EF4-FFF2-40B4-BE49-F238E27FC236}">
                  <a16:creationId xmlns:a16="http://schemas.microsoft.com/office/drawing/2014/main" id="{7DD7FAED-2375-355F-B6D0-F0040AB41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6931" y="7179393"/>
              <a:ext cx="1546418" cy="2748115"/>
            </a:xfrm>
            <a:prstGeom prst="rect">
              <a:avLst/>
            </a:prstGeom>
          </p:spPr>
        </p:pic>
        <p:pic>
          <p:nvPicPr>
            <p:cNvPr id="14" name="圖片 13" descr="一張含有 戶外, 大自然, 林地, 落葉性的 的圖片&#10;&#10;自動產生的描述">
              <a:extLst>
                <a:ext uri="{FF2B5EF4-FFF2-40B4-BE49-F238E27FC236}">
                  <a16:creationId xmlns:a16="http://schemas.microsoft.com/office/drawing/2014/main" id="{7AA860A1-9EAD-D972-4015-A32E7745AB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6931" y="4314096"/>
              <a:ext cx="1546418" cy="2748115"/>
            </a:xfrm>
            <a:prstGeom prst="rect">
              <a:avLst/>
            </a:prstGeom>
          </p:spPr>
        </p:pic>
      </p:grpSp>
      <p:pic>
        <p:nvPicPr>
          <p:cNvPr id="16" name="圖片 15" descr="一張含有 文字, 字型, 數字, 螢幕擷取畫面 的圖片&#10;&#10;自動產生的描述">
            <a:extLst>
              <a:ext uri="{FF2B5EF4-FFF2-40B4-BE49-F238E27FC236}">
                <a16:creationId xmlns:a16="http://schemas.microsoft.com/office/drawing/2014/main" id="{BB658B0C-713F-E7CF-1BB3-F70E679C32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400" y="234323"/>
            <a:ext cx="8392536" cy="3132285"/>
          </a:xfrm>
          <a:prstGeom prst="rect">
            <a:avLst/>
          </a:prstGeom>
        </p:spPr>
      </p:pic>
      <p:pic>
        <p:nvPicPr>
          <p:cNvPr id="21" name="圖片 20" descr="一張含有 文字, 地圖, 圖表, 螢幕擷取畫面 的圖片&#10;&#10;自動產生的描述">
            <a:extLst>
              <a:ext uri="{FF2B5EF4-FFF2-40B4-BE49-F238E27FC236}">
                <a16:creationId xmlns:a16="http://schemas.microsoft.com/office/drawing/2014/main" id="{3991CD60-CF49-665F-CD30-D823D81A2A71}"/>
              </a:ext>
            </a:extLst>
          </p:cNvPr>
          <p:cNvPicPr>
            <a:picLocks noChangeAspect="1"/>
          </p:cNvPicPr>
          <p:nvPr/>
        </p:nvPicPr>
        <p:blipFill rotWithShape="1">
          <a:blip r:embed="rId8">
            <a:extLst>
              <a:ext uri="{28A0092B-C50C-407E-A947-70E740481C1C}">
                <a14:useLocalDpi xmlns:a14="http://schemas.microsoft.com/office/drawing/2010/main" val="0"/>
              </a:ext>
            </a:extLst>
          </a:blip>
          <a:srcRect l="3037" r="37141" b="12513"/>
          <a:stretch/>
        </p:blipFill>
        <p:spPr>
          <a:xfrm>
            <a:off x="856754" y="4195409"/>
            <a:ext cx="4724400" cy="4267200"/>
          </a:xfrm>
          <a:prstGeom prst="rect">
            <a:avLst/>
          </a:prstGeom>
        </p:spPr>
      </p:pic>
      <p:sp>
        <p:nvSpPr>
          <p:cNvPr id="24" name="文字方塊 23">
            <a:extLst>
              <a:ext uri="{FF2B5EF4-FFF2-40B4-BE49-F238E27FC236}">
                <a16:creationId xmlns:a16="http://schemas.microsoft.com/office/drawing/2014/main" id="{E0A5D64C-4A8A-BF13-9AC9-6761B8246AF8}"/>
              </a:ext>
            </a:extLst>
          </p:cNvPr>
          <p:cNvSpPr txBox="1"/>
          <p:nvPr/>
        </p:nvSpPr>
        <p:spPr>
          <a:xfrm>
            <a:off x="1089858" y="3691235"/>
            <a:ext cx="38186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每一個座標都點進地圖內</a:t>
            </a:r>
          </a:p>
        </p:txBody>
      </p:sp>
      <p:sp>
        <p:nvSpPr>
          <p:cNvPr id="25" name="矩形: 圓角 24">
            <a:extLst>
              <a:ext uri="{FF2B5EF4-FFF2-40B4-BE49-F238E27FC236}">
                <a16:creationId xmlns:a16="http://schemas.microsoft.com/office/drawing/2014/main" id="{C6AF8D22-D8AF-0E20-FFEB-AA0429BD0391}"/>
              </a:ext>
            </a:extLst>
          </p:cNvPr>
          <p:cNvSpPr/>
          <p:nvPr/>
        </p:nvSpPr>
        <p:spPr>
          <a:xfrm>
            <a:off x="4191000" y="28268"/>
            <a:ext cx="1981200" cy="3438832"/>
          </a:xfrm>
          <a:prstGeom prst="round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79646"/>
              </a:solidFill>
              <a:effectLst/>
              <a:uLnTx/>
              <a:uFillTx/>
              <a:latin typeface="微軟正黑體" panose="020B0604030504040204" pitchFamily="34" charset="-120"/>
              <a:ea typeface="微軟正黑體" panose="020B0604030504040204" pitchFamily="34" charset="-120"/>
              <a:cs typeface="+mn-cs"/>
            </a:endParaRPr>
          </a:p>
        </p:txBody>
      </p:sp>
      <p:sp>
        <p:nvSpPr>
          <p:cNvPr id="26" name="箭號: 向上 25">
            <a:extLst>
              <a:ext uri="{FF2B5EF4-FFF2-40B4-BE49-F238E27FC236}">
                <a16:creationId xmlns:a16="http://schemas.microsoft.com/office/drawing/2014/main" id="{37215B98-B4B3-7028-3666-A0690ABBD750}"/>
              </a:ext>
            </a:extLst>
          </p:cNvPr>
          <p:cNvSpPr/>
          <p:nvPr/>
        </p:nvSpPr>
        <p:spPr>
          <a:xfrm rot="10800000">
            <a:off x="4927714" y="3509609"/>
            <a:ext cx="671983" cy="7140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箭號: 向上 26">
            <a:extLst>
              <a:ext uri="{FF2B5EF4-FFF2-40B4-BE49-F238E27FC236}">
                <a16:creationId xmlns:a16="http://schemas.microsoft.com/office/drawing/2014/main" id="{A930B558-D1A5-CE71-158C-5453A01FF1A4}"/>
              </a:ext>
            </a:extLst>
          </p:cNvPr>
          <p:cNvSpPr/>
          <p:nvPr/>
        </p:nvSpPr>
        <p:spPr>
          <a:xfrm rot="5400000">
            <a:off x="6492180" y="6093603"/>
            <a:ext cx="512438" cy="98325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8" name="文字方塊 27">
            <a:extLst>
              <a:ext uri="{FF2B5EF4-FFF2-40B4-BE49-F238E27FC236}">
                <a16:creationId xmlns:a16="http://schemas.microsoft.com/office/drawing/2014/main" id="{FB8699C8-BA33-52F4-73B1-778C19579B41}"/>
              </a:ext>
            </a:extLst>
          </p:cNvPr>
          <p:cNvSpPr txBox="1"/>
          <p:nvPr/>
        </p:nvSpPr>
        <p:spPr>
          <a:xfrm>
            <a:off x="5595773" y="6984273"/>
            <a:ext cx="302518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2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是寫錯字的嗎</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b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b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確認一下</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GPS</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照片</a:t>
            </a:r>
          </a:p>
        </p:txBody>
      </p:sp>
      <p:sp>
        <p:nvSpPr>
          <p:cNvPr id="29" name="文字方塊 28">
            <a:extLst>
              <a:ext uri="{FF2B5EF4-FFF2-40B4-BE49-F238E27FC236}">
                <a16:creationId xmlns:a16="http://schemas.microsoft.com/office/drawing/2014/main" id="{3A102A90-1186-D3C4-E777-F796F92A193A}"/>
              </a:ext>
            </a:extLst>
          </p:cNvPr>
          <p:cNvSpPr txBox="1"/>
          <p:nvPr/>
        </p:nvSpPr>
        <p:spPr>
          <a:xfrm>
            <a:off x="11809624" y="5234321"/>
            <a:ext cx="2738421"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r>
              <a:rPr kumimoji="0" lang="zh-TW" altLang="en-US" sz="32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是機器誤差</a:t>
            </a: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嗎</a:t>
            </a:r>
            <a:r>
              <a:rPr kumimoji="0" lang="en-US" altLang="zh-TW"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altLang="zh-TW"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b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確認一下</a:t>
            </a:r>
            <a:r>
              <a:rPr lang="zh-TW" altLang="en-US" sz="3200" dirty="0">
                <a:solidFill>
                  <a:srgbClr val="C00000"/>
                </a:solidFill>
                <a:latin typeface="微軟正黑體" panose="020B0604030504040204" pitchFamily="34" charset="-120"/>
                <a:ea typeface="微軟正黑體" panose="020B0604030504040204" pitchFamily="34" charset="-120"/>
              </a:rPr>
              <a:t>照片</a:t>
            </a:r>
            <a:r>
              <a:rPr kumimoji="0" lang="zh-TW" altLang="en-US" sz="32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跟街景或過去的環境照片是否相符</a:t>
            </a:r>
          </a:p>
        </p:txBody>
      </p:sp>
      <p:sp>
        <p:nvSpPr>
          <p:cNvPr id="30" name="箭號: 向上 29">
            <a:extLst>
              <a:ext uri="{FF2B5EF4-FFF2-40B4-BE49-F238E27FC236}">
                <a16:creationId xmlns:a16="http://schemas.microsoft.com/office/drawing/2014/main" id="{D5C0F1BF-F4A8-57FA-E92A-1E3D3496FA24}"/>
              </a:ext>
            </a:extLst>
          </p:cNvPr>
          <p:cNvSpPr/>
          <p:nvPr/>
        </p:nvSpPr>
        <p:spPr>
          <a:xfrm rot="10800000">
            <a:off x="15766272" y="7993935"/>
            <a:ext cx="512438" cy="85232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4" name="文字方塊 33">
            <a:extLst>
              <a:ext uri="{FF2B5EF4-FFF2-40B4-BE49-F238E27FC236}">
                <a16:creationId xmlns:a16="http://schemas.microsoft.com/office/drawing/2014/main" id="{E6D88748-8452-AF6E-96B3-73C22681A940}"/>
              </a:ext>
            </a:extLst>
          </p:cNvPr>
          <p:cNvSpPr txBox="1"/>
          <p:nvPr/>
        </p:nvSpPr>
        <p:spPr>
          <a:xfrm>
            <a:off x="12414513" y="9224740"/>
            <a:ext cx="5724644" cy="646331"/>
          </a:xfrm>
          <a:prstGeom prst="rect">
            <a:avLst/>
          </a:prstGeom>
          <a:noFill/>
          <a:ln w="117475" cmpd="thickThin">
            <a:solidFill>
              <a:srgbClr val="666633"/>
            </a:solidFill>
          </a:ln>
        </p:spPr>
        <p:txBody>
          <a:bodyPr wrap="none" rtlCol="0">
            <a:spAutoFit/>
          </a:bodyPr>
          <a:lstStyle>
            <a:defPPr>
              <a:defRPr lang="en-US"/>
            </a:defPPr>
            <a:lvl1pPr>
              <a:defRPr sz="3600">
                <a:solidFill>
                  <a:schemeClr val="accent3">
                    <a:lumMod val="50000"/>
                  </a:schemeClr>
                </a:solidFill>
                <a:latin typeface="微軟正黑體" panose="020B0604030504040204" pitchFamily="34" charset="-120"/>
                <a:ea typeface="微軟正黑體"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9BBB59">
                    <a:lumMod val="50000"/>
                  </a:srgbClr>
                </a:solidFill>
                <a:effectLst/>
                <a:uLnTx/>
                <a:uFillTx/>
                <a:latin typeface="微軟正黑體" panose="020B0604030504040204" pitchFamily="34" charset="-120"/>
                <a:ea typeface="微軟正黑體" panose="020B0604030504040204" pitchFamily="34" charset="-120"/>
                <a:cs typeface="+mn-cs"/>
              </a:rPr>
              <a:t>確保是在相同位置做調查。</a:t>
            </a:r>
          </a:p>
        </p:txBody>
      </p:sp>
      <p:sp>
        <p:nvSpPr>
          <p:cNvPr id="35" name="箭號: 向上 34">
            <a:extLst>
              <a:ext uri="{FF2B5EF4-FFF2-40B4-BE49-F238E27FC236}">
                <a16:creationId xmlns:a16="http://schemas.microsoft.com/office/drawing/2014/main" id="{F3B1ECE7-79AC-2A1C-A095-118B6E2A97B5}"/>
              </a:ext>
            </a:extLst>
          </p:cNvPr>
          <p:cNvSpPr/>
          <p:nvPr/>
        </p:nvSpPr>
        <p:spPr>
          <a:xfrm rot="5400000">
            <a:off x="12964707" y="3931838"/>
            <a:ext cx="512438" cy="206007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695"/>
          <a:stretch/>
        </p:blipFill>
        <p:spPr>
          <a:xfrm>
            <a:off x="10937775" y="2079630"/>
            <a:ext cx="7404475" cy="7559670"/>
          </a:xfrm>
          <a:prstGeom prst="rect">
            <a:avLst/>
          </a:prstGeom>
        </p:spPr>
      </p:pic>
      <p:sp>
        <p:nvSpPr>
          <p:cNvPr id="3" name="TextBox 3"/>
          <p:cNvSpPr txBox="1"/>
          <p:nvPr/>
        </p:nvSpPr>
        <p:spPr>
          <a:xfrm>
            <a:off x="13258800" y="1546427"/>
            <a:ext cx="3281481" cy="558038"/>
          </a:xfrm>
          <a:prstGeom prst="rect">
            <a:avLst/>
          </a:prstGeom>
        </p:spPr>
        <p:txBody>
          <a:bodyPr wrap="square" lIns="0" tIns="0" rIns="0" bIns="0" rtlCol="0" anchor="t">
            <a:spAutoFit/>
          </a:bodyPr>
          <a:lstStyle/>
          <a:p>
            <a:pPr algn="ctr">
              <a:lnSpc>
                <a:spcPts val="4738"/>
              </a:lnSpc>
              <a:spcBef>
                <a:spcPct val="0"/>
              </a:spcBef>
            </a:pPr>
            <a:r>
              <a:rPr lang="en-US" sz="3384" dirty="0" err="1">
                <a:solidFill>
                  <a:srgbClr val="000000"/>
                </a:solidFill>
                <a:latin typeface="微軟正黑體" panose="020B0604030504040204" pitchFamily="34" charset="-120"/>
                <a:ea typeface="微軟正黑體" panose="020B0604030504040204" pitchFamily="34" charset="-120"/>
                <a:cs typeface="Hatton"/>
                <a:sym typeface="Hatton"/>
              </a:rPr>
              <a:t>資料正確率</a:t>
            </a:r>
            <a:r>
              <a:rPr lang="zh-TW" altLang="en-US" sz="3384" dirty="0">
                <a:solidFill>
                  <a:srgbClr val="000000"/>
                </a:solidFill>
                <a:latin typeface="微軟正黑體" panose="020B0604030504040204" pitchFamily="34" charset="-120"/>
                <a:ea typeface="微軟正黑體" panose="020B0604030504040204" pitchFamily="34" charset="-120"/>
                <a:cs typeface="Hatton"/>
                <a:sym typeface="Hatton"/>
              </a:rPr>
              <a:t> </a:t>
            </a:r>
            <a:r>
              <a:rPr lang="en-US" altLang="zh-TW" sz="3600" dirty="0">
                <a:solidFill>
                  <a:srgbClr val="1A401F"/>
                </a:solidFill>
                <a:latin typeface="微軟正黑體" panose="020B0604030504040204" pitchFamily="34" charset="-120"/>
                <a:ea typeface="微軟正黑體" panose="020B0604030504040204" pitchFamily="34" charset="-120"/>
                <a:cs typeface="Noto Sans T Chinese"/>
                <a:sym typeface="Noto Sans T Chinese"/>
              </a:rPr>
              <a:t>%</a:t>
            </a:r>
            <a:endParaRPr lang="en-US" sz="3384" dirty="0">
              <a:solidFill>
                <a:srgbClr val="000000"/>
              </a:solidFill>
              <a:latin typeface="微軟正黑體" panose="020B0604030504040204" pitchFamily="34" charset="-120"/>
              <a:ea typeface="微軟正黑體" panose="020B0604030504040204" pitchFamily="34" charset="-120"/>
              <a:cs typeface="Hatton"/>
              <a:sym typeface="Hatton"/>
            </a:endParaRPr>
          </a:p>
        </p:txBody>
      </p:sp>
      <p:sp>
        <p:nvSpPr>
          <p:cNvPr id="4" name="TextBox 4"/>
          <p:cNvSpPr txBox="1"/>
          <p:nvPr/>
        </p:nvSpPr>
        <p:spPr>
          <a:xfrm>
            <a:off x="1028700" y="1788972"/>
            <a:ext cx="8975904" cy="2115964"/>
          </a:xfrm>
          <a:prstGeom prst="rect">
            <a:avLst/>
          </a:prstGeom>
        </p:spPr>
        <p:txBody>
          <a:bodyPr wrap="square" lIns="0" tIns="0" rIns="0" bIns="0" rtlCol="0" anchor="t">
            <a:spAutoFit/>
          </a:bodyPr>
          <a:lstStyle/>
          <a:p>
            <a:pPr algn="l">
              <a:lnSpc>
                <a:spcPts val="5464"/>
              </a:lnSpc>
              <a:spcBef>
                <a:spcPct val="0"/>
              </a:spcBef>
            </a:pPr>
            <a:r>
              <a:rPr lang="en-US" sz="3903"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調查資料</a:t>
            </a:r>
            <a:r>
              <a:rPr lang="en-US" sz="3903"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 : </a:t>
            </a:r>
          </a:p>
          <a:p>
            <a:pPr algn="l">
              <a:lnSpc>
                <a:spcPts val="5464"/>
              </a:lnSpc>
              <a:spcBef>
                <a:spcPct val="0"/>
              </a:spcBef>
            </a:pPr>
            <a:r>
              <a:rPr lang="en-US" sz="3903"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4,858(± 33.3)筆/年 (</a:t>
            </a:r>
            <a:r>
              <a:rPr lang="en-US" sz="3903"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收到</a:t>
            </a:r>
            <a:r>
              <a:rPr lang="en-US" sz="3903"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a:t>
            </a:r>
          </a:p>
          <a:p>
            <a:pPr algn="l">
              <a:lnSpc>
                <a:spcPts val="5464"/>
              </a:lnSpc>
              <a:spcBef>
                <a:spcPct val="0"/>
              </a:spcBef>
            </a:pPr>
            <a:r>
              <a:rPr lang="en-US" sz="3903"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4,460(± 275.0)筆/年 (</a:t>
            </a:r>
            <a:r>
              <a:rPr lang="en-US" sz="3903"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符合標準的資料</a:t>
            </a:r>
            <a:r>
              <a:rPr lang="en-US" sz="3903"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a:t>
            </a:r>
          </a:p>
        </p:txBody>
      </p:sp>
      <p:sp>
        <p:nvSpPr>
          <p:cNvPr id="5" name="TextBox 5"/>
          <p:cNvSpPr txBox="1"/>
          <p:nvPr/>
        </p:nvSpPr>
        <p:spPr>
          <a:xfrm>
            <a:off x="1028700" y="608359"/>
            <a:ext cx="5706634" cy="936154"/>
          </a:xfrm>
          <a:prstGeom prst="rect">
            <a:avLst/>
          </a:prstGeom>
        </p:spPr>
        <p:txBody>
          <a:bodyPr wrap="square" lIns="0" tIns="0" rIns="0" bIns="0" rtlCol="0" anchor="t">
            <a:spAutoFit/>
          </a:bodyPr>
          <a:lstStyle/>
          <a:p>
            <a:pPr algn="ctr">
              <a:lnSpc>
                <a:spcPts val="7280"/>
              </a:lnSpc>
              <a:spcBef>
                <a:spcPct val="0"/>
              </a:spcBef>
            </a:pPr>
            <a:r>
              <a:rPr lang="en-US" sz="6600" b="1" dirty="0">
                <a:solidFill>
                  <a:srgbClr val="000000"/>
                </a:solidFill>
                <a:latin typeface="微軟正黑體" panose="020B0604030504040204" pitchFamily="34" charset="-120"/>
                <a:ea typeface="微軟正黑體" panose="020B0604030504040204" pitchFamily="34" charset="-120"/>
                <a:cs typeface="Hatton"/>
                <a:sym typeface="Hatton"/>
              </a:rPr>
              <a:t>資</a:t>
            </a:r>
            <a:r>
              <a:rPr lang="zh-TW" altLang="en-US" sz="6600" b="1" dirty="0">
                <a:solidFill>
                  <a:srgbClr val="000000"/>
                </a:solidFill>
                <a:latin typeface="微軟正黑體" panose="020B0604030504040204" pitchFamily="34" charset="-120"/>
                <a:ea typeface="微軟正黑體" panose="020B0604030504040204" pitchFamily="34" charset="-120"/>
                <a:cs typeface="Hatton"/>
                <a:sym typeface="Hatton"/>
              </a:rPr>
              <a:t> </a:t>
            </a:r>
            <a:r>
              <a:rPr lang="en-US" sz="6600" b="1" dirty="0">
                <a:solidFill>
                  <a:srgbClr val="000000"/>
                </a:solidFill>
                <a:latin typeface="微軟正黑體" panose="020B0604030504040204" pitchFamily="34" charset="-120"/>
                <a:ea typeface="微軟正黑體" panose="020B0604030504040204" pitchFamily="34" charset="-120"/>
                <a:cs typeface="Hatton"/>
                <a:sym typeface="Hatton"/>
              </a:rPr>
              <a:t>料</a:t>
            </a:r>
            <a:r>
              <a:rPr lang="zh-TW" altLang="en-US" sz="6600" b="1" dirty="0">
                <a:solidFill>
                  <a:srgbClr val="000000"/>
                </a:solidFill>
                <a:latin typeface="微軟正黑體" panose="020B0604030504040204" pitchFamily="34" charset="-120"/>
                <a:ea typeface="微軟正黑體" panose="020B0604030504040204" pitchFamily="34" charset="-120"/>
                <a:cs typeface="Hatton"/>
                <a:sym typeface="Hatton"/>
              </a:rPr>
              <a:t> </a:t>
            </a:r>
            <a:r>
              <a:rPr lang="en-US" sz="6600" b="1" dirty="0">
                <a:solidFill>
                  <a:srgbClr val="000000"/>
                </a:solidFill>
                <a:latin typeface="微軟正黑體" panose="020B0604030504040204" pitchFamily="34" charset="-120"/>
                <a:ea typeface="微軟正黑體" panose="020B0604030504040204" pitchFamily="34" charset="-120"/>
                <a:cs typeface="Hatton"/>
                <a:sym typeface="Hatton"/>
              </a:rPr>
              <a:t>檢</a:t>
            </a:r>
            <a:r>
              <a:rPr lang="zh-TW" altLang="en-US" sz="6600" b="1" dirty="0">
                <a:solidFill>
                  <a:srgbClr val="000000"/>
                </a:solidFill>
                <a:latin typeface="微軟正黑體" panose="020B0604030504040204" pitchFamily="34" charset="-120"/>
                <a:ea typeface="微軟正黑體" panose="020B0604030504040204" pitchFamily="34" charset="-120"/>
                <a:cs typeface="Hatton"/>
                <a:sym typeface="Hatton"/>
              </a:rPr>
              <a:t> </a:t>
            </a:r>
            <a:r>
              <a:rPr lang="en-US" sz="6600" b="1" dirty="0">
                <a:solidFill>
                  <a:srgbClr val="000000"/>
                </a:solidFill>
                <a:latin typeface="微軟正黑體" panose="020B0604030504040204" pitchFamily="34" charset="-120"/>
                <a:ea typeface="微軟正黑體" panose="020B0604030504040204" pitchFamily="34" charset="-120"/>
                <a:cs typeface="Hatton"/>
                <a:sym typeface="Hatton"/>
              </a:rPr>
              <a:t>核</a:t>
            </a:r>
          </a:p>
        </p:txBody>
      </p:sp>
      <p:grpSp>
        <p:nvGrpSpPr>
          <p:cNvPr id="6" name="Group 6"/>
          <p:cNvGrpSpPr/>
          <p:nvPr/>
        </p:nvGrpSpPr>
        <p:grpSpPr>
          <a:xfrm>
            <a:off x="315389" y="4112900"/>
            <a:ext cx="10282317" cy="5960655"/>
            <a:chOff x="0" y="0"/>
            <a:chExt cx="13709757" cy="7947541"/>
          </a:xfrm>
        </p:grpSpPr>
        <p:grpSp>
          <p:nvGrpSpPr>
            <p:cNvPr id="7" name="Group 7"/>
            <p:cNvGrpSpPr/>
            <p:nvPr/>
          </p:nvGrpSpPr>
          <p:grpSpPr>
            <a:xfrm>
              <a:off x="0" y="0"/>
              <a:ext cx="13709757" cy="1901850"/>
              <a:chOff x="0" y="0"/>
              <a:chExt cx="2708100" cy="375674"/>
            </a:xfrm>
          </p:grpSpPr>
          <p:sp>
            <p:nvSpPr>
              <p:cNvPr id="8" name="Freeform 8"/>
              <p:cNvSpPr/>
              <p:nvPr/>
            </p:nvSpPr>
            <p:spPr>
              <a:xfrm>
                <a:off x="0" y="0"/>
                <a:ext cx="2708100" cy="375674"/>
              </a:xfrm>
              <a:custGeom>
                <a:avLst/>
                <a:gdLst/>
                <a:ahLst/>
                <a:cxnLst/>
                <a:rect l="l" t="t" r="r" b="b"/>
                <a:pathLst>
                  <a:path w="2708100" h="375674">
                    <a:moveTo>
                      <a:pt x="0" y="0"/>
                    </a:moveTo>
                    <a:lnTo>
                      <a:pt x="2708100" y="0"/>
                    </a:lnTo>
                    <a:lnTo>
                      <a:pt x="2708100" y="375674"/>
                    </a:lnTo>
                    <a:lnTo>
                      <a:pt x="0" y="375674"/>
                    </a:lnTo>
                    <a:close/>
                  </a:path>
                </a:pathLst>
              </a:custGeom>
              <a:solidFill>
                <a:srgbClr val="FFFFF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9" name="TextBox 9"/>
              <p:cNvSpPr txBox="1"/>
              <p:nvPr/>
            </p:nvSpPr>
            <p:spPr>
              <a:xfrm>
                <a:off x="0" y="-28575"/>
                <a:ext cx="2708100" cy="404249"/>
              </a:xfrm>
              <a:prstGeom prst="rect">
                <a:avLst/>
              </a:prstGeom>
            </p:spPr>
            <p:txBody>
              <a:bodyPr lIns="50800" tIns="50800" rIns="50800" bIns="50800" rtlCol="0" anchor="ctr"/>
              <a:lstStyle/>
              <a:p>
                <a:pPr algn="ctr">
                  <a:lnSpc>
                    <a:spcPts val="2100"/>
                  </a:lnSpc>
                </a:pPr>
                <a:endParaRPr>
                  <a:latin typeface="微軟正黑體" panose="020B0604030504040204" pitchFamily="34" charset="-120"/>
                  <a:ea typeface="微軟正黑體" panose="020B0604030504040204" pitchFamily="34" charset="-120"/>
                </a:endParaRPr>
              </a:p>
            </p:txBody>
          </p:sp>
        </p:grpSp>
        <p:sp>
          <p:nvSpPr>
            <p:cNvPr id="10" name="Freeform 10"/>
            <p:cNvSpPr/>
            <p:nvPr/>
          </p:nvSpPr>
          <p:spPr>
            <a:xfrm>
              <a:off x="0" y="640027"/>
              <a:ext cx="13709757" cy="5483903"/>
            </a:xfrm>
            <a:custGeom>
              <a:avLst/>
              <a:gdLst/>
              <a:ahLst/>
              <a:cxnLst/>
              <a:rect l="l" t="t" r="r" b="b"/>
              <a:pathLst>
                <a:path w="13709757" h="5483903">
                  <a:moveTo>
                    <a:pt x="0" y="0"/>
                  </a:moveTo>
                  <a:lnTo>
                    <a:pt x="13709757" y="0"/>
                  </a:lnTo>
                  <a:lnTo>
                    <a:pt x="13709757" y="5483903"/>
                  </a:lnTo>
                  <a:lnTo>
                    <a:pt x="0" y="5483903"/>
                  </a:lnTo>
                  <a:lnTo>
                    <a:pt x="0" y="0"/>
                  </a:lnTo>
                  <a:close/>
                </a:path>
              </a:pathLst>
            </a:custGeom>
            <a:blipFill>
              <a:blip r:embed="rId4"/>
              <a:stretch>
                <a:fillRect l="-3152" t="-3924" r="-2769" b="-6631"/>
              </a:stretch>
            </a:blipFill>
          </p:spPr>
          <p:txBody>
            <a:bodyPr/>
            <a:lstStyle/>
            <a:p>
              <a:endParaRPr lang="zh-TW" altLang="en-US">
                <a:latin typeface="微軟正黑體" panose="020B0604030504040204" pitchFamily="34" charset="-120"/>
                <a:ea typeface="微軟正黑體" panose="020B0604030504040204" pitchFamily="34" charset="-120"/>
              </a:endParaRPr>
            </a:p>
          </p:txBody>
        </p:sp>
        <p:grpSp>
          <p:nvGrpSpPr>
            <p:cNvPr id="11" name="Group 11"/>
            <p:cNvGrpSpPr/>
            <p:nvPr/>
          </p:nvGrpSpPr>
          <p:grpSpPr>
            <a:xfrm>
              <a:off x="0" y="5082770"/>
              <a:ext cx="13709757" cy="2864770"/>
              <a:chOff x="0" y="0"/>
              <a:chExt cx="2708100" cy="565881"/>
            </a:xfrm>
          </p:grpSpPr>
          <p:sp>
            <p:nvSpPr>
              <p:cNvPr id="12" name="Freeform 12"/>
              <p:cNvSpPr/>
              <p:nvPr/>
            </p:nvSpPr>
            <p:spPr>
              <a:xfrm>
                <a:off x="0" y="0"/>
                <a:ext cx="2708100" cy="565881"/>
              </a:xfrm>
              <a:custGeom>
                <a:avLst/>
                <a:gdLst/>
                <a:ahLst/>
                <a:cxnLst/>
                <a:rect l="l" t="t" r="r" b="b"/>
                <a:pathLst>
                  <a:path w="2708100" h="565881">
                    <a:moveTo>
                      <a:pt x="0" y="0"/>
                    </a:moveTo>
                    <a:lnTo>
                      <a:pt x="2708100" y="0"/>
                    </a:lnTo>
                    <a:lnTo>
                      <a:pt x="2708100" y="565881"/>
                    </a:lnTo>
                    <a:lnTo>
                      <a:pt x="0" y="565881"/>
                    </a:lnTo>
                    <a:close/>
                  </a:path>
                </a:pathLst>
              </a:custGeom>
              <a:solidFill>
                <a:srgbClr val="FFFFF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3" name="TextBox 13"/>
              <p:cNvSpPr txBox="1"/>
              <p:nvPr/>
            </p:nvSpPr>
            <p:spPr>
              <a:xfrm>
                <a:off x="0" y="-28575"/>
                <a:ext cx="2708100" cy="594456"/>
              </a:xfrm>
              <a:prstGeom prst="rect">
                <a:avLst/>
              </a:prstGeom>
            </p:spPr>
            <p:txBody>
              <a:bodyPr lIns="50800" tIns="50800" rIns="50800" bIns="50800" rtlCol="0" anchor="ctr"/>
              <a:lstStyle/>
              <a:p>
                <a:pPr algn="ctr">
                  <a:lnSpc>
                    <a:spcPts val="2100"/>
                  </a:lnSpc>
                </a:pPr>
                <a:endParaRPr>
                  <a:latin typeface="微軟正黑體" panose="020B0604030504040204" pitchFamily="34" charset="-120"/>
                  <a:ea typeface="微軟正黑體" panose="020B0604030504040204" pitchFamily="34" charset="-120"/>
                </a:endParaRPr>
              </a:p>
            </p:txBody>
          </p:sp>
        </p:grpSp>
        <p:grpSp>
          <p:nvGrpSpPr>
            <p:cNvPr id="14" name="Group 14"/>
            <p:cNvGrpSpPr/>
            <p:nvPr/>
          </p:nvGrpSpPr>
          <p:grpSpPr>
            <a:xfrm>
              <a:off x="710238" y="5292750"/>
              <a:ext cx="2485124" cy="2262549"/>
              <a:chOff x="0" y="0"/>
              <a:chExt cx="490889" cy="446923"/>
            </a:xfrm>
          </p:grpSpPr>
          <p:sp>
            <p:nvSpPr>
              <p:cNvPr id="15" name="Freeform 15"/>
              <p:cNvSpPr/>
              <p:nvPr/>
            </p:nvSpPr>
            <p:spPr>
              <a:xfrm>
                <a:off x="0" y="0"/>
                <a:ext cx="490889" cy="446923"/>
              </a:xfrm>
              <a:custGeom>
                <a:avLst/>
                <a:gdLst/>
                <a:ahLst/>
                <a:cxnLst/>
                <a:rect l="l" t="t" r="r" b="b"/>
                <a:pathLst>
                  <a:path w="490889" h="446923">
                    <a:moveTo>
                      <a:pt x="0" y="0"/>
                    </a:moveTo>
                    <a:lnTo>
                      <a:pt x="490889" y="0"/>
                    </a:lnTo>
                    <a:lnTo>
                      <a:pt x="490889" y="446923"/>
                    </a:lnTo>
                    <a:lnTo>
                      <a:pt x="0" y="446923"/>
                    </a:lnTo>
                    <a:close/>
                  </a:path>
                </a:pathLst>
              </a:custGeom>
              <a:solidFill>
                <a:srgbClr val="FFFFF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6" name="TextBox 16"/>
              <p:cNvSpPr txBox="1"/>
              <p:nvPr/>
            </p:nvSpPr>
            <p:spPr>
              <a:xfrm>
                <a:off x="0" y="28575"/>
                <a:ext cx="490889" cy="418348"/>
              </a:xfrm>
              <a:prstGeom prst="rect">
                <a:avLst/>
              </a:prstGeom>
            </p:spPr>
            <p:txBody>
              <a:bodyPr lIns="0" tIns="0" rIns="0" bIns="0" rtlCol="0" anchor="ctr"/>
              <a:lstStyle/>
              <a:p>
                <a:pPr algn="ctr">
                  <a:lnSpc>
                    <a:spcPts val="3163"/>
                  </a:lnSpc>
                </a:pPr>
                <a:r>
                  <a:rPr lang="en-US" sz="2799">
                    <a:solidFill>
                      <a:srgbClr val="000000"/>
                    </a:solidFill>
                    <a:latin typeface="微軟正黑體" panose="020B0604030504040204" pitchFamily="34" charset="-120"/>
                    <a:ea typeface="微軟正黑體" panose="020B0604030504040204" pitchFamily="34" charset="-120"/>
                    <a:cs typeface="Noto Sans T Chinese"/>
                    <a:sym typeface="Noto Sans T Chinese"/>
                  </a:rPr>
                  <a:t>晚於11時</a:t>
                </a:r>
              </a:p>
              <a:p>
                <a:pPr algn="ctr">
                  <a:lnSpc>
                    <a:spcPts val="3163"/>
                  </a:lnSpc>
                </a:pPr>
                <a:r>
                  <a:rPr lang="en-US" sz="2799">
                    <a:solidFill>
                      <a:srgbClr val="000000"/>
                    </a:solidFill>
                    <a:latin typeface="微軟正黑體" panose="020B0604030504040204" pitchFamily="34" charset="-120"/>
                    <a:ea typeface="微軟正黑體" panose="020B0604030504040204" pitchFamily="34" charset="-120"/>
                    <a:cs typeface="Noto Sans T Chinese"/>
                    <a:sym typeface="Noto Sans T Chinese"/>
                  </a:rPr>
                  <a:t>才完成調查</a:t>
                </a:r>
              </a:p>
            </p:txBody>
          </p:sp>
        </p:grpSp>
        <p:grpSp>
          <p:nvGrpSpPr>
            <p:cNvPr id="17" name="Group 17"/>
            <p:cNvGrpSpPr/>
            <p:nvPr/>
          </p:nvGrpSpPr>
          <p:grpSpPr>
            <a:xfrm>
              <a:off x="3448474" y="5292750"/>
              <a:ext cx="2485124" cy="2262549"/>
              <a:chOff x="0" y="0"/>
              <a:chExt cx="490889" cy="446923"/>
            </a:xfrm>
          </p:grpSpPr>
          <p:sp>
            <p:nvSpPr>
              <p:cNvPr id="18" name="Freeform 18"/>
              <p:cNvSpPr/>
              <p:nvPr/>
            </p:nvSpPr>
            <p:spPr>
              <a:xfrm>
                <a:off x="0" y="0"/>
                <a:ext cx="490889" cy="446923"/>
              </a:xfrm>
              <a:custGeom>
                <a:avLst/>
                <a:gdLst/>
                <a:ahLst/>
                <a:cxnLst/>
                <a:rect l="l" t="t" r="r" b="b"/>
                <a:pathLst>
                  <a:path w="490889" h="446923">
                    <a:moveTo>
                      <a:pt x="0" y="0"/>
                    </a:moveTo>
                    <a:lnTo>
                      <a:pt x="490889" y="0"/>
                    </a:lnTo>
                    <a:lnTo>
                      <a:pt x="490889" y="446923"/>
                    </a:lnTo>
                    <a:lnTo>
                      <a:pt x="0" y="446923"/>
                    </a:lnTo>
                    <a:close/>
                  </a:path>
                </a:pathLst>
              </a:custGeom>
              <a:solidFill>
                <a:srgbClr val="FFFFF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9" name="TextBox 19"/>
              <p:cNvSpPr txBox="1"/>
              <p:nvPr/>
            </p:nvSpPr>
            <p:spPr>
              <a:xfrm>
                <a:off x="0" y="28575"/>
                <a:ext cx="490889" cy="418348"/>
              </a:xfrm>
              <a:prstGeom prst="rect">
                <a:avLst/>
              </a:prstGeom>
            </p:spPr>
            <p:txBody>
              <a:bodyPr lIns="0" tIns="0" rIns="0" bIns="0" rtlCol="0" anchor="ctr"/>
              <a:lstStyle/>
              <a:p>
                <a:pPr algn="ctr">
                  <a:lnSpc>
                    <a:spcPts val="3163"/>
                  </a:lnSpc>
                </a:pPr>
                <a:r>
                  <a:rPr lang="en-US" sz="2799">
                    <a:solidFill>
                      <a:srgbClr val="000000"/>
                    </a:solidFill>
                    <a:latin typeface="微軟正黑體" panose="020B0604030504040204" pitchFamily="34" charset="-120"/>
                    <a:ea typeface="微軟正黑體" panose="020B0604030504040204" pitchFamily="34" charset="-120"/>
                    <a:cs typeface="Noto Sans T Chinese"/>
                    <a:sym typeface="Noto Sans T Chinese"/>
                  </a:rPr>
                  <a:t>位置偏差</a:t>
                </a:r>
              </a:p>
            </p:txBody>
          </p:sp>
        </p:grpSp>
        <p:grpSp>
          <p:nvGrpSpPr>
            <p:cNvPr id="20" name="Group 20"/>
            <p:cNvGrpSpPr/>
            <p:nvPr/>
          </p:nvGrpSpPr>
          <p:grpSpPr>
            <a:xfrm>
              <a:off x="6186709" y="5292750"/>
              <a:ext cx="2373219" cy="2262549"/>
              <a:chOff x="0" y="0"/>
              <a:chExt cx="468784" cy="446923"/>
            </a:xfrm>
          </p:grpSpPr>
          <p:sp>
            <p:nvSpPr>
              <p:cNvPr id="21" name="Freeform 21"/>
              <p:cNvSpPr/>
              <p:nvPr/>
            </p:nvSpPr>
            <p:spPr>
              <a:xfrm>
                <a:off x="0" y="0"/>
                <a:ext cx="468784" cy="446923"/>
              </a:xfrm>
              <a:custGeom>
                <a:avLst/>
                <a:gdLst/>
                <a:ahLst/>
                <a:cxnLst/>
                <a:rect l="l" t="t" r="r" b="b"/>
                <a:pathLst>
                  <a:path w="468784" h="446923">
                    <a:moveTo>
                      <a:pt x="0" y="0"/>
                    </a:moveTo>
                    <a:lnTo>
                      <a:pt x="468784" y="0"/>
                    </a:lnTo>
                    <a:lnTo>
                      <a:pt x="468784" y="446923"/>
                    </a:lnTo>
                    <a:lnTo>
                      <a:pt x="0" y="446923"/>
                    </a:lnTo>
                    <a:close/>
                  </a:path>
                </a:pathLst>
              </a:custGeom>
              <a:solidFill>
                <a:srgbClr val="FFFFF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2" name="TextBox 22"/>
              <p:cNvSpPr txBox="1"/>
              <p:nvPr/>
            </p:nvSpPr>
            <p:spPr>
              <a:xfrm>
                <a:off x="0" y="28575"/>
                <a:ext cx="468784" cy="418348"/>
              </a:xfrm>
              <a:prstGeom prst="rect">
                <a:avLst/>
              </a:prstGeom>
            </p:spPr>
            <p:txBody>
              <a:bodyPr lIns="0" tIns="0" rIns="0" bIns="0" rtlCol="0" anchor="ctr"/>
              <a:lstStyle/>
              <a:p>
                <a:pPr algn="ctr">
                  <a:lnSpc>
                    <a:spcPts val="3163"/>
                  </a:lnSpc>
                </a:pPr>
                <a:r>
                  <a:rPr lang="en-US" sz="2799">
                    <a:solidFill>
                      <a:srgbClr val="000000"/>
                    </a:solidFill>
                    <a:latin typeface="微軟正黑體" panose="020B0604030504040204" pitchFamily="34" charset="-120"/>
                    <a:ea typeface="微軟正黑體" panose="020B0604030504040204" pitchFamily="34" charset="-120"/>
                    <a:cs typeface="Noto Sans T Chinese"/>
                    <a:sym typeface="Noto Sans T Chinese"/>
                  </a:rPr>
                  <a:t>不足6分鐘</a:t>
                </a:r>
              </a:p>
            </p:txBody>
          </p:sp>
        </p:grpSp>
        <p:grpSp>
          <p:nvGrpSpPr>
            <p:cNvPr id="23" name="Group 23"/>
            <p:cNvGrpSpPr/>
            <p:nvPr/>
          </p:nvGrpSpPr>
          <p:grpSpPr>
            <a:xfrm>
              <a:off x="8813040" y="5292750"/>
              <a:ext cx="2373219" cy="2262549"/>
              <a:chOff x="0" y="0"/>
              <a:chExt cx="468784" cy="446923"/>
            </a:xfrm>
          </p:grpSpPr>
          <p:sp>
            <p:nvSpPr>
              <p:cNvPr id="24" name="Freeform 24"/>
              <p:cNvSpPr/>
              <p:nvPr/>
            </p:nvSpPr>
            <p:spPr>
              <a:xfrm>
                <a:off x="0" y="0"/>
                <a:ext cx="468784" cy="446923"/>
              </a:xfrm>
              <a:custGeom>
                <a:avLst/>
                <a:gdLst/>
                <a:ahLst/>
                <a:cxnLst/>
                <a:rect l="l" t="t" r="r" b="b"/>
                <a:pathLst>
                  <a:path w="468784" h="446923">
                    <a:moveTo>
                      <a:pt x="0" y="0"/>
                    </a:moveTo>
                    <a:lnTo>
                      <a:pt x="468784" y="0"/>
                    </a:lnTo>
                    <a:lnTo>
                      <a:pt x="468784" y="446923"/>
                    </a:lnTo>
                    <a:lnTo>
                      <a:pt x="0" y="446923"/>
                    </a:lnTo>
                    <a:close/>
                  </a:path>
                </a:pathLst>
              </a:custGeom>
              <a:solidFill>
                <a:srgbClr val="FFFFF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5" name="TextBox 25"/>
              <p:cNvSpPr txBox="1"/>
              <p:nvPr/>
            </p:nvSpPr>
            <p:spPr>
              <a:xfrm>
                <a:off x="0" y="28575"/>
                <a:ext cx="468784" cy="418348"/>
              </a:xfrm>
              <a:prstGeom prst="rect">
                <a:avLst/>
              </a:prstGeom>
            </p:spPr>
            <p:txBody>
              <a:bodyPr lIns="0" tIns="0" rIns="0" bIns="0" rtlCol="0" anchor="ctr"/>
              <a:lstStyle/>
              <a:p>
                <a:pPr algn="ctr">
                  <a:lnSpc>
                    <a:spcPts val="3163"/>
                  </a:lnSpc>
                </a:pPr>
                <a:r>
                  <a:rPr lang="en-US" sz="2799">
                    <a:solidFill>
                      <a:srgbClr val="000000"/>
                    </a:solidFill>
                    <a:latin typeface="微軟正黑體" panose="020B0604030504040204" pitchFamily="34" charset="-120"/>
                    <a:ea typeface="微軟正黑體" panose="020B0604030504040204" pitchFamily="34" charset="-120"/>
                    <a:cs typeface="Noto Sans T Chinese"/>
                    <a:sym typeface="Noto Sans T Chinese"/>
                  </a:rPr>
                  <a:t>不在3~6月之內</a:t>
                </a:r>
              </a:p>
            </p:txBody>
          </p:sp>
        </p:grpSp>
        <p:grpSp>
          <p:nvGrpSpPr>
            <p:cNvPr id="26" name="Group 26"/>
            <p:cNvGrpSpPr/>
            <p:nvPr/>
          </p:nvGrpSpPr>
          <p:grpSpPr>
            <a:xfrm>
              <a:off x="11439371" y="5292750"/>
              <a:ext cx="2270386" cy="2654791"/>
              <a:chOff x="0" y="0"/>
              <a:chExt cx="448471" cy="524403"/>
            </a:xfrm>
          </p:grpSpPr>
          <p:sp>
            <p:nvSpPr>
              <p:cNvPr id="27" name="Freeform 27"/>
              <p:cNvSpPr/>
              <p:nvPr/>
            </p:nvSpPr>
            <p:spPr>
              <a:xfrm>
                <a:off x="0" y="0"/>
                <a:ext cx="448471" cy="524403"/>
              </a:xfrm>
              <a:custGeom>
                <a:avLst/>
                <a:gdLst/>
                <a:ahLst/>
                <a:cxnLst/>
                <a:rect l="l" t="t" r="r" b="b"/>
                <a:pathLst>
                  <a:path w="448471" h="524403">
                    <a:moveTo>
                      <a:pt x="0" y="0"/>
                    </a:moveTo>
                    <a:lnTo>
                      <a:pt x="448471" y="0"/>
                    </a:lnTo>
                    <a:lnTo>
                      <a:pt x="448471" y="524403"/>
                    </a:lnTo>
                    <a:lnTo>
                      <a:pt x="0" y="524403"/>
                    </a:lnTo>
                    <a:close/>
                  </a:path>
                </a:pathLst>
              </a:custGeom>
              <a:solidFill>
                <a:srgbClr val="FFFFF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8" name="TextBox 28"/>
              <p:cNvSpPr txBox="1"/>
              <p:nvPr/>
            </p:nvSpPr>
            <p:spPr>
              <a:xfrm>
                <a:off x="0" y="28575"/>
                <a:ext cx="448471" cy="495828"/>
              </a:xfrm>
              <a:prstGeom prst="rect">
                <a:avLst/>
              </a:prstGeom>
            </p:spPr>
            <p:txBody>
              <a:bodyPr lIns="0" tIns="0" rIns="0" bIns="0" rtlCol="0" anchor="ctr"/>
              <a:lstStyle/>
              <a:p>
                <a:pPr algn="ctr">
                  <a:lnSpc>
                    <a:spcPts val="3163"/>
                  </a:lnSpc>
                </a:pPr>
                <a:r>
                  <a:rPr lang="en-US" sz="2799">
                    <a:solidFill>
                      <a:srgbClr val="000000"/>
                    </a:solidFill>
                    <a:latin typeface="微軟正黑體" panose="020B0604030504040204" pitchFamily="34" charset="-120"/>
                    <a:ea typeface="微軟正黑體" panose="020B0604030504040204" pitchFamily="34" charset="-120"/>
                    <a:cs typeface="Noto Sans T Chinese"/>
                    <a:sym typeface="Noto Sans T Chinese"/>
                  </a:rPr>
                  <a:t>同一樣區超過7日才完成調查</a:t>
                </a:r>
              </a:p>
            </p:txBody>
          </p:sp>
        </p:grpSp>
        <p:sp>
          <p:nvSpPr>
            <p:cNvPr id="29" name="TextBox 29"/>
            <p:cNvSpPr txBox="1"/>
            <p:nvPr/>
          </p:nvSpPr>
          <p:spPr>
            <a:xfrm>
              <a:off x="0" y="-66675"/>
              <a:ext cx="530261" cy="751545"/>
            </a:xfrm>
            <a:prstGeom prst="rect">
              <a:avLst/>
            </a:prstGeom>
          </p:spPr>
          <p:txBody>
            <a:bodyPr lIns="0" tIns="0" rIns="0" bIns="0" rtlCol="0" anchor="t">
              <a:spAutoFit/>
            </a:bodyPr>
            <a:lstStyle/>
            <a:p>
              <a:pPr algn="ctr">
                <a:lnSpc>
                  <a:spcPts val="4759"/>
                </a:lnSpc>
              </a:pPr>
              <a:r>
                <a:rPr lang="en-US" sz="3399">
                  <a:solidFill>
                    <a:srgbClr val="000000"/>
                  </a:solidFill>
                  <a:latin typeface="微軟正黑體" panose="020B0604030504040204" pitchFamily="34" charset="-120"/>
                  <a:ea typeface="微軟正黑體" panose="020B0604030504040204" pitchFamily="34" charset="-120"/>
                  <a:cs typeface="Noto Sans T Chinese"/>
                  <a:sym typeface="Noto Sans T Chinese"/>
                </a:rPr>
                <a:t>%</a:t>
              </a:r>
            </a:p>
          </p:txBody>
        </p:sp>
      </p:grpSp>
      <p:sp>
        <p:nvSpPr>
          <p:cNvPr id="31" name="AutoShape 31"/>
          <p:cNvSpPr/>
          <p:nvPr/>
        </p:nvSpPr>
        <p:spPr>
          <a:xfrm>
            <a:off x="1352683" y="5157492"/>
            <a:ext cx="1085405" cy="1002885"/>
          </a:xfrm>
          <a:prstGeom prst="line">
            <a:avLst/>
          </a:prstGeom>
          <a:ln w="38100" cap="flat">
            <a:solidFill>
              <a:srgbClr val="A43797"/>
            </a:solidFill>
            <a:prstDash val="solid"/>
            <a:headEnd type="none" w="sm" len="sm"/>
            <a:tailEnd type="arrow" w="med" len="sm"/>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32" name="AutoShape 32"/>
          <p:cNvSpPr/>
          <p:nvPr/>
        </p:nvSpPr>
        <p:spPr>
          <a:xfrm>
            <a:off x="3223907" y="6176421"/>
            <a:ext cx="1298849" cy="831616"/>
          </a:xfrm>
          <a:prstGeom prst="line">
            <a:avLst/>
          </a:prstGeom>
          <a:ln w="38100" cap="flat">
            <a:solidFill>
              <a:srgbClr val="A43797"/>
            </a:solidFill>
            <a:prstDash val="solid"/>
            <a:headEnd type="none" w="sm" len="sm"/>
            <a:tailEnd type="arrow" w="med" len="sm"/>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33" name="AutoShape 33"/>
          <p:cNvSpPr/>
          <p:nvPr/>
        </p:nvSpPr>
        <p:spPr>
          <a:xfrm>
            <a:off x="5230355" y="6677420"/>
            <a:ext cx="1298849" cy="831616"/>
          </a:xfrm>
          <a:prstGeom prst="line">
            <a:avLst/>
          </a:prstGeom>
          <a:ln w="38100" cap="flat">
            <a:solidFill>
              <a:srgbClr val="A43797"/>
            </a:solidFill>
            <a:prstDash val="solid"/>
            <a:headEnd type="none" w="sm" len="sm"/>
            <a:tailEnd type="arrow" w="med" len="sm"/>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34" name="TextBox 34"/>
          <p:cNvSpPr txBox="1"/>
          <p:nvPr/>
        </p:nvSpPr>
        <p:spPr>
          <a:xfrm>
            <a:off x="7133542" y="5497081"/>
            <a:ext cx="863651" cy="1180340"/>
          </a:xfrm>
          <a:prstGeom prst="rect">
            <a:avLst/>
          </a:prstGeom>
        </p:spPr>
        <p:txBody>
          <a:bodyPr lIns="0" tIns="0" rIns="0" bIns="0" rtlCol="0" anchor="t">
            <a:spAutoFit/>
          </a:bodyPr>
          <a:lstStyle/>
          <a:p>
            <a:pPr algn="ctr">
              <a:lnSpc>
                <a:spcPts val="4759"/>
              </a:lnSpc>
            </a:pPr>
            <a:r>
              <a:rPr lang="en-US" sz="3399">
                <a:solidFill>
                  <a:srgbClr val="000000"/>
                </a:solidFill>
                <a:latin typeface="微軟正黑體" panose="020B0604030504040204" pitchFamily="34" charset="-120"/>
                <a:ea typeface="微軟正黑體" panose="020B0604030504040204" pitchFamily="34" charset="-120"/>
                <a:cs typeface="Noto Sans T Chinese"/>
                <a:sym typeface="Noto Sans T Chinese"/>
              </a:rPr>
              <a:t>零星</a:t>
            </a:r>
          </a:p>
          <a:p>
            <a:pPr algn="ctr">
              <a:lnSpc>
                <a:spcPts val="4759"/>
              </a:lnSpc>
            </a:pPr>
            <a:r>
              <a:rPr lang="en-US" sz="3399">
                <a:solidFill>
                  <a:srgbClr val="000000"/>
                </a:solidFill>
                <a:latin typeface="微軟正黑體" panose="020B0604030504040204" pitchFamily="34" charset="-120"/>
                <a:ea typeface="微軟正黑體" panose="020B0604030504040204" pitchFamily="34" charset="-120"/>
                <a:cs typeface="Noto Sans T Chinese"/>
                <a:sym typeface="Noto Sans T Chinese"/>
              </a:rPr>
              <a:t>出現</a:t>
            </a:r>
          </a:p>
        </p:txBody>
      </p:sp>
      <p:sp>
        <p:nvSpPr>
          <p:cNvPr id="35" name="TextBox 35"/>
          <p:cNvSpPr txBox="1"/>
          <p:nvPr/>
        </p:nvSpPr>
        <p:spPr>
          <a:xfrm>
            <a:off x="9144000" y="5497081"/>
            <a:ext cx="863651" cy="1180340"/>
          </a:xfrm>
          <a:prstGeom prst="rect">
            <a:avLst/>
          </a:prstGeom>
        </p:spPr>
        <p:txBody>
          <a:bodyPr lIns="0" tIns="0" rIns="0" bIns="0" rtlCol="0" anchor="t">
            <a:spAutoFit/>
          </a:bodyPr>
          <a:lstStyle/>
          <a:p>
            <a:pPr algn="ctr">
              <a:lnSpc>
                <a:spcPts val="4759"/>
              </a:lnSpc>
            </a:pPr>
            <a:r>
              <a:rPr lang="en-US" sz="3399">
                <a:solidFill>
                  <a:srgbClr val="000000"/>
                </a:solidFill>
                <a:latin typeface="微軟正黑體" panose="020B0604030504040204" pitchFamily="34" charset="-120"/>
                <a:ea typeface="微軟正黑體" panose="020B0604030504040204" pitchFamily="34" charset="-120"/>
                <a:cs typeface="Noto Sans T Chinese"/>
                <a:sym typeface="Noto Sans T Chinese"/>
              </a:rPr>
              <a:t>零星</a:t>
            </a:r>
          </a:p>
          <a:p>
            <a:pPr algn="ctr">
              <a:lnSpc>
                <a:spcPts val="4759"/>
              </a:lnSpc>
            </a:pPr>
            <a:r>
              <a:rPr lang="en-US" sz="3399">
                <a:solidFill>
                  <a:srgbClr val="000000"/>
                </a:solidFill>
                <a:latin typeface="微軟正黑體" panose="020B0604030504040204" pitchFamily="34" charset="-120"/>
                <a:ea typeface="微軟正黑體" panose="020B0604030504040204" pitchFamily="34" charset="-120"/>
                <a:cs typeface="Noto Sans T Chinese"/>
                <a:sym typeface="Noto Sans T Chinese"/>
              </a:rPr>
              <a:t>出現</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825988"/>
            <a:ext cx="7734300" cy="3603511"/>
            <a:chOff x="0" y="-76200"/>
            <a:chExt cx="9556219" cy="4179519"/>
          </a:xfrm>
        </p:grpSpPr>
        <p:sp>
          <p:nvSpPr>
            <p:cNvPr id="3" name="AutoShape 3"/>
            <p:cNvSpPr/>
            <p:nvPr/>
          </p:nvSpPr>
          <p:spPr>
            <a:xfrm>
              <a:off x="0" y="1149147"/>
              <a:ext cx="9556219" cy="0"/>
            </a:xfrm>
            <a:prstGeom prst="line">
              <a:avLst/>
            </a:prstGeom>
            <a:ln w="381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 name="AutoShape 4"/>
            <p:cNvSpPr/>
            <p:nvPr/>
          </p:nvSpPr>
          <p:spPr>
            <a:xfrm>
              <a:off x="0" y="2626233"/>
              <a:ext cx="9556219" cy="0"/>
            </a:xfrm>
            <a:prstGeom prst="line">
              <a:avLst/>
            </a:prstGeom>
            <a:ln w="381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AutoShape 5"/>
            <p:cNvSpPr/>
            <p:nvPr/>
          </p:nvSpPr>
          <p:spPr>
            <a:xfrm>
              <a:off x="0" y="4103319"/>
              <a:ext cx="9556219" cy="0"/>
            </a:xfrm>
            <a:prstGeom prst="line">
              <a:avLst/>
            </a:prstGeom>
            <a:ln w="381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 name="TextBox 6"/>
            <p:cNvSpPr txBox="1"/>
            <p:nvPr/>
          </p:nvSpPr>
          <p:spPr>
            <a:xfrm>
              <a:off x="0" y="1481573"/>
              <a:ext cx="9556219" cy="654451"/>
            </a:xfrm>
            <a:prstGeom prst="rect">
              <a:avLst/>
            </a:prstGeom>
          </p:spPr>
          <p:txBody>
            <a:bodyPr lIns="0" tIns="0" rIns="0" bIns="0" rtlCol="0" anchor="t">
              <a:spAutoFit/>
            </a:bodyPr>
            <a:lstStyle/>
            <a:p>
              <a:pPr marL="0" marR="0" lvl="0" indent="0" algn="l" defTabSz="914400" rtl="0" eaLnBrk="1" fontAlgn="auto" latinLnBrk="0" hangingPunct="1">
                <a:lnSpc>
                  <a:spcPts val="4419"/>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0000"/>
                  </a:solidFill>
                  <a:effectLst/>
                  <a:uLnTx/>
                  <a:uFillTx/>
                  <a:latin typeface="微軟正黑體" panose="020B0604030504040204" pitchFamily="34" charset="-120"/>
                  <a:ea typeface="微軟正黑體" panose="020B0604030504040204" pitchFamily="34" charset="-120"/>
                  <a:cs typeface="Hatton"/>
                  <a:sym typeface="Hatton"/>
                </a:rPr>
                <a:t>常態猴群</a:t>
              </a:r>
              <a:endParaRPr kumimoji="0" lang="en-US" sz="4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Hatton"/>
                <a:sym typeface="Hatton"/>
              </a:endParaRPr>
            </a:p>
          </p:txBody>
        </p:sp>
        <p:sp>
          <p:nvSpPr>
            <p:cNvPr id="7" name="TextBox 7"/>
            <p:cNvSpPr txBox="1"/>
            <p:nvPr/>
          </p:nvSpPr>
          <p:spPr>
            <a:xfrm>
              <a:off x="0" y="-76200"/>
              <a:ext cx="9556219" cy="713947"/>
            </a:xfrm>
            <a:prstGeom prst="rect">
              <a:avLst/>
            </a:prstGeom>
          </p:spPr>
          <p:txBody>
            <a:bodyPr lIns="0" tIns="0" rIns="0" bIns="0" rtlCol="0" anchor="t">
              <a:spAutoFit/>
            </a:bodyPr>
            <a:lstStyle/>
            <a:p>
              <a:pPr marL="0" marR="0" lvl="0" indent="0" algn="l" defTabSz="914400" rtl="0" eaLnBrk="1" fontAlgn="auto" latinLnBrk="0" hangingPunct="1">
                <a:lnSpc>
                  <a:spcPts val="4809"/>
                </a:lnSpc>
                <a:spcBef>
                  <a:spcPts val="0"/>
                </a:spcBef>
                <a:spcAft>
                  <a:spcPts val="0"/>
                </a:spcAft>
                <a:buClrTx/>
                <a:buSzTx/>
                <a:buFontTx/>
                <a:buNone/>
                <a:tabLst/>
                <a:defRPr/>
              </a:pPr>
              <a:r>
                <a:rPr kumimoji="0" lang="en-US" sz="4400" b="1"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Hatton Bold"/>
                  <a:sym typeface="Hatton Bold"/>
                </a:rPr>
                <a:t>計算猴群的相對密度</a:t>
              </a:r>
              <a:r>
                <a:rPr kumimoji="0" lang="en-US" sz="44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Hatton Bold"/>
                  <a:sym typeface="Hatton Bold"/>
                </a:rPr>
                <a:t>(群/</a:t>
              </a:r>
              <a:r>
                <a:rPr kumimoji="0" lang="en-US" sz="4400" b="1"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Hatton Bold"/>
                  <a:sym typeface="Hatton Bold"/>
                </a:rPr>
                <a:t>樣點</a:t>
              </a:r>
              <a:r>
                <a:rPr kumimoji="0" lang="en-US" sz="44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Hatton Bold"/>
                  <a:sym typeface="Hatton Bold"/>
                </a:rPr>
                <a:t>)</a:t>
              </a:r>
            </a:p>
          </p:txBody>
        </p:sp>
        <p:sp>
          <p:nvSpPr>
            <p:cNvPr id="8" name="TextBox 8"/>
            <p:cNvSpPr txBox="1"/>
            <p:nvPr/>
          </p:nvSpPr>
          <p:spPr>
            <a:xfrm>
              <a:off x="0" y="2958659"/>
              <a:ext cx="9556219" cy="654451"/>
            </a:xfrm>
            <a:prstGeom prst="rect">
              <a:avLst/>
            </a:prstGeom>
          </p:spPr>
          <p:txBody>
            <a:bodyPr lIns="0" tIns="0" rIns="0" bIns="0" rtlCol="0" anchor="t">
              <a:spAutoFit/>
            </a:bodyPr>
            <a:lstStyle/>
            <a:p>
              <a:pPr marL="0" marR="0" lvl="0" indent="0" algn="l" defTabSz="914400" rtl="0" eaLnBrk="1" fontAlgn="auto" latinLnBrk="0" hangingPunct="1">
                <a:lnSpc>
                  <a:spcPts val="4419"/>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Hatton"/>
                  <a:sym typeface="Hatton"/>
                </a:rPr>
                <a:t>避免重複計算猴群</a:t>
              </a:r>
            </a:p>
          </p:txBody>
        </p:sp>
      </p:grpSp>
      <p:sp>
        <p:nvSpPr>
          <p:cNvPr id="9" name="Freeform 9"/>
          <p:cNvSpPr/>
          <p:nvPr/>
        </p:nvSpPr>
        <p:spPr>
          <a:xfrm>
            <a:off x="13824947" y="351263"/>
            <a:ext cx="4015595" cy="3271131"/>
          </a:xfrm>
          <a:custGeom>
            <a:avLst/>
            <a:gdLst/>
            <a:ahLst/>
            <a:cxnLst/>
            <a:rect l="l" t="t" r="r" b="b"/>
            <a:pathLst>
              <a:path w="4015595" h="3271131">
                <a:moveTo>
                  <a:pt x="0" y="0"/>
                </a:moveTo>
                <a:lnTo>
                  <a:pt x="4015595" y="0"/>
                </a:lnTo>
                <a:lnTo>
                  <a:pt x="4015595" y="3271130"/>
                </a:lnTo>
                <a:lnTo>
                  <a:pt x="0" y="3271130"/>
                </a:lnTo>
                <a:lnTo>
                  <a:pt x="0" y="0"/>
                </a:lnTo>
                <a:close/>
              </a:path>
            </a:pathLst>
          </a:custGeom>
          <a:blipFill>
            <a:blip r:embed="rId2"/>
            <a:stretch>
              <a:fillRect l="-46040" t="-68188" r="-12266" b="-2614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Freeform 17"/>
          <p:cNvSpPr/>
          <p:nvPr/>
        </p:nvSpPr>
        <p:spPr>
          <a:xfrm>
            <a:off x="10499747" y="4440249"/>
            <a:ext cx="5839992" cy="2905596"/>
          </a:xfrm>
          <a:custGeom>
            <a:avLst/>
            <a:gdLst/>
            <a:ahLst/>
            <a:cxnLst/>
            <a:rect l="l" t="t" r="r" b="b"/>
            <a:pathLst>
              <a:path w="4315992" h="2044701">
                <a:moveTo>
                  <a:pt x="0" y="0"/>
                </a:moveTo>
                <a:lnTo>
                  <a:pt x="4315992" y="0"/>
                </a:lnTo>
                <a:lnTo>
                  <a:pt x="4315992" y="2044701"/>
                </a:lnTo>
                <a:lnTo>
                  <a:pt x="0" y="2044701"/>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TextBox 18"/>
          <p:cNvSpPr txBox="1"/>
          <p:nvPr/>
        </p:nvSpPr>
        <p:spPr>
          <a:xfrm>
            <a:off x="566339" y="1333500"/>
            <a:ext cx="15773400" cy="1000274"/>
          </a:xfrm>
          <a:prstGeom prst="rect">
            <a:avLst/>
          </a:prstGeom>
        </p:spPr>
        <p:txBody>
          <a:bodyPr wrap="square" lIns="0" tIns="0" rIns="0" bIns="0" rtlCol="0" anchor="t">
            <a:spAutoFit/>
          </a:bodyPr>
          <a:lstStyle/>
          <a:p>
            <a:pPr marL="0" marR="0" lvl="0" indent="0" algn="ctr" defTabSz="914400" rtl="0" eaLnBrk="1" fontAlgn="auto" latinLnBrk="0" hangingPunct="1">
              <a:lnSpc>
                <a:spcPts val="7760"/>
              </a:lnSpc>
              <a:spcBef>
                <a:spcPts val="0"/>
              </a:spcBef>
              <a:spcAft>
                <a:spcPts val="0"/>
              </a:spcAft>
              <a:buClrTx/>
              <a:buSzTx/>
              <a:buFontTx/>
              <a:buNone/>
              <a:tabLst/>
              <a:defRPr/>
            </a:pPr>
            <a:r>
              <a:rPr kumimoji="0" lang="en-US" sz="8000" b="0" i="0" u="none" strike="noStrike" kern="1200" cap="none" spc="0" normalizeH="0" baseline="0" noProof="0" dirty="0" err="1">
                <a:ln>
                  <a:noFill/>
                </a:ln>
                <a:solidFill>
                  <a:srgbClr val="1A401F"/>
                </a:solidFill>
                <a:effectLst/>
                <a:uLnTx/>
                <a:uFillTx/>
                <a:latin typeface="微軟正黑體" panose="020B0604030504040204" pitchFamily="34" charset="-120"/>
                <a:ea typeface="微軟正黑體" panose="020B0604030504040204" pitchFamily="34" charset="-120"/>
                <a:cs typeface="Hatton"/>
                <a:sym typeface="Hatton"/>
              </a:rPr>
              <a:t>猴群</a:t>
            </a:r>
            <a:r>
              <a:rPr kumimoji="0" lang="zh-TW" altLang="en-US" sz="80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Hatton"/>
                <a:sym typeface="Hatton"/>
              </a:rPr>
              <a:t>資料篩選</a:t>
            </a:r>
            <a:r>
              <a:rPr kumimoji="0" lang="en-US" altLang="zh-TW" sz="60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Hatton"/>
                <a:sym typeface="Hatton"/>
              </a:rPr>
              <a:t>(2021-2024</a:t>
            </a:r>
            <a:r>
              <a:rPr kumimoji="0" lang="zh-TW" altLang="en-US" sz="60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Hatton"/>
                <a:sym typeface="Hatton"/>
              </a:rPr>
              <a:t>年</a:t>
            </a:r>
            <a:r>
              <a:rPr kumimoji="0" lang="en-US" altLang="zh-TW" sz="60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Hatton"/>
                <a:sym typeface="Hatton"/>
              </a:rPr>
              <a:t>)</a:t>
            </a:r>
            <a:endParaRPr kumimoji="0" lang="en-US" sz="60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Hatton"/>
              <a:sym typeface="Hatto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Shape 216"/>
        <p:cNvGrpSpPr/>
        <p:nvPr/>
      </p:nvGrpSpPr>
      <p:grpSpPr>
        <a:xfrm>
          <a:off x="0" y="0"/>
          <a:ext cx="0" cy="0"/>
          <a:chOff x="0" y="0"/>
          <a:chExt cx="0" cy="0"/>
        </a:xfrm>
      </p:grpSpPr>
      <p:sp>
        <p:nvSpPr>
          <p:cNvPr id="217" name="Google Shape;217;p16"/>
          <p:cNvSpPr txBox="1">
            <a:spLocks noGrp="1"/>
          </p:cNvSpPr>
          <p:nvPr>
            <p:ph type="title"/>
          </p:nvPr>
        </p:nvSpPr>
        <p:spPr>
          <a:xfrm>
            <a:off x="3802183" y="295442"/>
            <a:ext cx="11049000" cy="1714500"/>
          </a:xfrm>
          <a:prstGeom prst="rect">
            <a:avLst/>
          </a:prstGeom>
          <a:noFill/>
          <a:ln>
            <a:noFill/>
          </a:ln>
        </p:spPr>
        <p:txBody>
          <a:bodyPr spcFirstLastPara="1" vert="horz" wrap="square" lIns="137138" tIns="68550" rIns="137138" bIns="68550" rtlCol="0" anchor="ctr" anchorCtr="0">
            <a:noAutofit/>
          </a:bodyPr>
          <a:lstStyle/>
          <a:p>
            <a:pPr lvl="0" algn="l">
              <a:lnSpc>
                <a:spcPts val="7760"/>
              </a:lnSpc>
              <a:spcBef>
                <a:spcPts val="0"/>
              </a:spcBef>
              <a:defRPr/>
            </a:pPr>
            <a:r>
              <a:rPr lang="en-US" altLang="zh-TW" sz="7200" dirty="0" err="1">
                <a:solidFill>
                  <a:srgbClr val="1A401F"/>
                </a:solidFill>
                <a:latin typeface="微軟正黑體" panose="020B0604030504040204" pitchFamily="34" charset="-120"/>
                <a:cs typeface="Hatton"/>
                <a:sym typeface="Hatton"/>
              </a:rPr>
              <a:t>猴群</a:t>
            </a:r>
            <a:r>
              <a:rPr lang="zh-TW" altLang="en-US" sz="7200" dirty="0">
                <a:solidFill>
                  <a:srgbClr val="1A401F"/>
                </a:solidFill>
                <a:latin typeface="微軟正黑體" panose="020B0604030504040204" pitchFamily="34" charset="-120"/>
                <a:cs typeface="Hatton"/>
                <a:sym typeface="Hatton"/>
              </a:rPr>
              <a:t>資料分</a:t>
            </a:r>
            <a:r>
              <a:rPr lang="en-US" altLang="zh-TW" sz="7200" dirty="0">
                <a:solidFill>
                  <a:srgbClr val="1A401F"/>
                </a:solidFill>
                <a:latin typeface="微軟正黑體" panose="020B0604030504040204" pitchFamily="34" charset="-120"/>
                <a:cs typeface="Hatton"/>
                <a:sym typeface="Hatton"/>
              </a:rPr>
              <a:t>析</a:t>
            </a:r>
            <a:r>
              <a:rPr lang="en-US" altLang="zh-TW" sz="5400" dirty="0">
                <a:solidFill>
                  <a:srgbClr val="1A401F"/>
                </a:solidFill>
                <a:latin typeface="微軟正黑體" panose="020B0604030504040204" pitchFamily="34" charset="-120"/>
                <a:cs typeface="Hatton"/>
                <a:sym typeface="Hatton"/>
              </a:rPr>
              <a:t>(2021-2024</a:t>
            </a:r>
            <a:r>
              <a:rPr lang="zh-TW" altLang="en-US" sz="5400" dirty="0">
                <a:solidFill>
                  <a:srgbClr val="1A401F"/>
                </a:solidFill>
                <a:latin typeface="微軟正黑體" panose="020B0604030504040204" pitchFamily="34" charset="-120"/>
                <a:cs typeface="Hatton"/>
                <a:sym typeface="Hatton"/>
              </a:rPr>
              <a:t>年</a:t>
            </a:r>
            <a:r>
              <a:rPr lang="en-US" altLang="zh-TW" sz="5400" dirty="0">
                <a:solidFill>
                  <a:srgbClr val="1A401F"/>
                </a:solidFill>
                <a:latin typeface="微軟正黑體" panose="020B0604030504040204" pitchFamily="34" charset="-120"/>
                <a:cs typeface="Hatton"/>
                <a:sym typeface="Hatton"/>
              </a:rPr>
              <a:t>)</a:t>
            </a:r>
          </a:p>
        </p:txBody>
      </p:sp>
      <p:graphicFrame>
        <p:nvGraphicFramePr>
          <p:cNvPr id="218" name="Google Shape;218;p16"/>
          <p:cNvGraphicFramePr/>
          <p:nvPr>
            <p:extLst>
              <p:ext uri="{D42A27DB-BD31-4B8C-83A1-F6EECF244321}">
                <p14:modId xmlns:p14="http://schemas.microsoft.com/office/powerpoint/2010/main" val="2245630124"/>
              </p:ext>
            </p:extLst>
          </p:nvPr>
        </p:nvGraphicFramePr>
        <p:xfrm>
          <a:off x="1715463" y="3920552"/>
          <a:ext cx="15697201" cy="2677321"/>
        </p:xfrm>
        <a:graphic>
          <a:graphicData uri="http://schemas.openxmlformats.org/drawingml/2006/table">
            <a:tbl>
              <a:tblPr firstRow="1" firstCol="1" bandRow="1">
                <a:noFill/>
              </a:tblPr>
              <a:tblGrid>
                <a:gridCol w="1819785">
                  <a:extLst>
                    <a:ext uri="{9D8B030D-6E8A-4147-A177-3AD203B41FA5}">
                      <a16:colId xmlns:a16="http://schemas.microsoft.com/office/drawing/2014/main" val="20000"/>
                    </a:ext>
                  </a:extLst>
                </a:gridCol>
                <a:gridCol w="1519773">
                  <a:extLst>
                    <a:ext uri="{9D8B030D-6E8A-4147-A177-3AD203B41FA5}">
                      <a16:colId xmlns:a16="http://schemas.microsoft.com/office/drawing/2014/main" val="20001"/>
                    </a:ext>
                  </a:extLst>
                </a:gridCol>
                <a:gridCol w="1497025">
                  <a:extLst>
                    <a:ext uri="{9D8B030D-6E8A-4147-A177-3AD203B41FA5}">
                      <a16:colId xmlns:a16="http://schemas.microsoft.com/office/drawing/2014/main" val="20002"/>
                    </a:ext>
                  </a:extLst>
                </a:gridCol>
                <a:gridCol w="1497025">
                  <a:extLst>
                    <a:ext uri="{9D8B030D-6E8A-4147-A177-3AD203B41FA5}">
                      <a16:colId xmlns:a16="http://schemas.microsoft.com/office/drawing/2014/main" val="20003"/>
                    </a:ext>
                  </a:extLst>
                </a:gridCol>
                <a:gridCol w="1806592">
                  <a:extLst>
                    <a:ext uri="{9D8B030D-6E8A-4147-A177-3AD203B41FA5}">
                      <a16:colId xmlns:a16="http://schemas.microsoft.com/office/drawing/2014/main" val="20004"/>
                    </a:ext>
                  </a:extLst>
                </a:gridCol>
                <a:gridCol w="1572858">
                  <a:extLst>
                    <a:ext uri="{9D8B030D-6E8A-4147-A177-3AD203B41FA5}">
                      <a16:colId xmlns:a16="http://schemas.microsoft.com/office/drawing/2014/main" val="3639567550"/>
                    </a:ext>
                  </a:extLst>
                </a:gridCol>
                <a:gridCol w="1953647">
                  <a:extLst>
                    <a:ext uri="{9D8B030D-6E8A-4147-A177-3AD203B41FA5}">
                      <a16:colId xmlns:a16="http://schemas.microsoft.com/office/drawing/2014/main" val="20005"/>
                    </a:ext>
                  </a:extLst>
                </a:gridCol>
                <a:gridCol w="1550237">
                  <a:extLst>
                    <a:ext uri="{9D8B030D-6E8A-4147-A177-3AD203B41FA5}">
                      <a16:colId xmlns:a16="http://schemas.microsoft.com/office/drawing/2014/main" val="20006"/>
                    </a:ext>
                  </a:extLst>
                </a:gridCol>
                <a:gridCol w="1289807">
                  <a:extLst>
                    <a:ext uri="{9D8B030D-6E8A-4147-A177-3AD203B41FA5}">
                      <a16:colId xmlns:a16="http://schemas.microsoft.com/office/drawing/2014/main" val="20007"/>
                    </a:ext>
                  </a:extLst>
                </a:gridCol>
                <a:gridCol w="1190452">
                  <a:extLst>
                    <a:ext uri="{9D8B030D-6E8A-4147-A177-3AD203B41FA5}">
                      <a16:colId xmlns:a16="http://schemas.microsoft.com/office/drawing/2014/main" val="20008"/>
                    </a:ext>
                  </a:extLst>
                </a:gridCol>
              </a:tblGrid>
              <a:tr h="1128679">
                <a:tc>
                  <a:txBody>
                    <a:bodyPr/>
                    <a:lstStyle/>
                    <a:p>
                      <a:pPr marL="0" marR="0" lvl="0" indent="0" algn="ctr" rtl="0">
                        <a:lnSpc>
                          <a:spcPct val="114000"/>
                        </a:lnSpc>
                        <a:spcBef>
                          <a:spcPts val="0"/>
                        </a:spcBef>
                        <a:spcAft>
                          <a:spcPts val="0"/>
                        </a:spcAft>
                        <a:buNone/>
                      </a:pPr>
                      <a:r>
                        <a:rPr lang="zh-TW" sz="3200" u="none" strike="noStrike" cap="none" dirty="0">
                          <a:latin typeface="Microsoft JhengHei"/>
                          <a:ea typeface="Microsoft JhengHei"/>
                          <a:cs typeface="Microsoft JhengHei"/>
                          <a:sym typeface="Microsoft JhengHei"/>
                        </a:rPr>
                        <a:t>Intercept</a:t>
                      </a:r>
                      <a:endParaRPr sz="3200" u="none" strike="noStrike" cap="none" dirty="0">
                        <a:latin typeface="Microsoft JhengHei"/>
                        <a:ea typeface="Microsoft JhengHei"/>
                        <a:cs typeface="Microsoft JhengHei"/>
                        <a:sym typeface="Microsoft JhengHei"/>
                      </a:endParaRPr>
                    </a:p>
                  </a:txBody>
                  <a:tcPr marL="26663" marR="26663"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lgn="ctr">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None/>
                      </a:pPr>
                      <a:r>
                        <a:rPr lang="zh-TW" sz="3200" u="none" strike="noStrike" cap="none" dirty="0">
                          <a:solidFill>
                            <a:srgbClr val="FF0000"/>
                          </a:solidFill>
                          <a:latin typeface="Microsoft JhengHei"/>
                          <a:ea typeface="Microsoft JhengHei"/>
                          <a:cs typeface="Microsoft JhengHei"/>
                          <a:sym typeface="Microsoft JhengHei"/>
                        </a:rPr>
                        <a:t>海拔</a:t>
                      </a:r>
                      <a:endParaRPr sz="3200" u="none" strike="noStrike" cap="none" dirty="0">
                        <a:solidFill>
                          <a:srgbClr val="FF0000"/>
                        </a:solidFill>
                        <a:latin typeface="Microsoft JhengHei"/>
                        <a:ea typeface="Microsoft JhengHei"/>
                        <a:cs typeface="Microsoft JhengHei"/>
                        <a:sym typeface="Microsoft JhengHei"/>
                      </a:endParaRPr>
                    </a:p>
                  </a:txBody>
                  <a:tcPr marL="26663" marR="26663"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lgn="ctr">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None/>
                      </a:pPr>
                      <a:r>
                        <a:rPr lang="zh-TW" sz="3200" u="none" strike="noStrike" cap="none" dirty="0">
                          <a:solidFill>
                            <a:srgbClr val="FF0000"/>
                          </a:solidFill>
                          <a:latin typeface="Microsoft JhengHei"/>
                          <a:ea typeface="Microsoft JhengHei"/>
                          <a:cs typeface="Microsoft JhengHei"/>
                          <a:sym typeface="Microsoft JhengHei"/>
                        </a:rPr>
                        <a:t>調查日</a:t>
                      </a:r>
                      <a:endParaRPr sz="3200" u="none" strike="noStrike" cap="none" dirty="0">
                        <a:solidFill>
                          <a:srgbClr val="FF0000"/>
                        </a:solidFill>
                        <a:latin typeface="Microsoft JhengHei"/>
                        <a:ea typeface="Microsoft JhengHei"/>
                        <a:cs typeface="Microsoft JhengHei"/>
                        <a:sym typeface="Microsoft JhengHei"/>
                      </a:endParaRPr>
                    </a:p>
                  </a:txBody>
                  <a:tcPr marL="26663" marR="26663"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lgn="ctr">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None/>
                      </a:pPr>
                      <a:r>
                        <a:rPr lang="zh-TW" altLang="en-US" sz="3200" u="none" strike="noStrike" cap="none" dirty="0">
                          <a:solidFill>
                            <a:srgbClr val="FF0000"/>
                          </a:solidFill>
                          <a:latin typeface="Microsoft JhengHei"/>
                          <a:ea typeface="Microsoft JhengHei"/>
                          <a:cs typeface="Microsoft JhengHei"/>
                          <a:sym typeface="Microsoft JhengHei"/>
                        </a:rPr>
                        <a:t>分署</a:t>
                      </a:r>
                      <a:endParaRPr sz="3200" u="none" strike="noStrike" cap="none" dirty="0">
                        <a:solidFill>
                          <a:srgbClr val="FF0000"/>
                        </a:solidFill>
                        <a:latin typeface="Microsoft JhengHei"/>
                        <a:ea typeface="Microsoft JhengHei"/>
                        <a:cs typeface="Microsoft JhengHei"/>
                        <a:sym typeface="Microsoft JhengHei"/>
                      </a:endParaRPr>
                    </a:p>
                  </a:txBody>
                  <a:tcPr marL="26663" marR="26663"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lgn="ctr">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None/>
                      </a:pPr>
                      <a:r>
                        <a:rPr lang="zh-TW" sz="3200" u="none" strike="noStrike" cap="none">
                          <a:latin typeface="Microsoft JhengHei"/>
                          <a:ea typeface="Microsoft JhengHei"/>
                          <a:cs typeface="Microsoft JhengHei"/>
                          <a:sym typeface="Microsoft JhengHei"/>
                        </a:rPr>
                        <a:t>森林類型</a:t>
                      </a:r>
                      <a:endParaRPr sz="3200" u="none" strike="noStrike" cap="none">
                        <a:latin typeface="Microsoft JhengHei"/>
                        <a:ea typeface="Microsoft JhengHei"/>
                        <a:cs typeface="Microsoft JhengHei"/>
                        <a:sym typeface="Microsoft JhengHei"/>
                      </a:endParaRPr>
                    </a:p>
                  </a:txBody>
                  <a:tcPr marL="26663" marR="26663"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lgn="ctr">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None/>
                      </a:pPr>
                      <a:r>
                        <a:rPr lang="zh-TW" altLang="en-US" sz="3200" u="none" strike="noStrike" cap="none" dirty="0">
                          <a:solidFill>
                            <a:srgbClr val="FF0000"/>
                          </a:solidFill>
                          <a:latin typeface="Microsoft JhengHei"/>
                          <a:ea typeface="Microsoft JhengHei"/>
                          <a:cs typeface="Microsoft JhengHei"/>
                          <a:sym typeface="Microsoft JhengHei"/>
                        </a:rPr>
                        <a:t>年</a:t>
                      </a:r>
                      <a:endParaRPr sz="3200" u="none" strike="noStrike" cap="none" dirty="0">
                        <a:solidFill>
                          <a:srgbClr val="FF0000"/>
                        </a:solidFill>
                        <a:latin typeface="Microsoft JhengHei"/>
                        <a:ea typeface="Microsoft JhengHei"/>
                        <a:cs typeface="Microsoft JhengHei"/>
                        <a:sym typeface="Microsoft JhengHei"/>
                      </a:endParaRPr>
                    </a:p>
                  </a:txBody>
                  <a:tcPr marL="26663" marR="26663"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B w="12700" cap="flat" cmpd="sng" algn="ctr">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None/>
                      </a:pPr>
                      <a:r>
                        <a:rPr lang="zh-TW" sz="3200" u="none" strike="noStrike" cap="none" dirty="0">
                          <a:latin typeface="Microsoft JhengHei"/>
                          <a:ea typeface="Microsoft JhengHei"/>
                          <a:cs typeface="Microsoft JhengHei"/>
                          <a:sym typeface="Microsoft JhengHei"/>
                        </a:rPr>
                        <a:t>Log-</a:t>
                      </a:r>
                      <a:endParaRPr sz="3200" u="none" strike="noStrike" cap="none" dirty="0">
                        <a:latin typeface="Microsoft JhengHei"/>
                        <a:ea typeface="Microsoft JhengHei"/>
                        <a:cs typeface="Microsoft JhengHei"/>
                        <a:sym typeface="Microsoft JhengHei"/>
                      </a:endParaRPr>
                    </a:p>
                    <a:p>
                      <a:pPr marL="0" marR="0" lvl="0" indent="0" algn="ctr" rtl="0">
                        <a:lnSpc>
                          <a:spcPct val="114000"/>
                        </a:lnSpc>
                        <a:spcBef>
                          <a:spcPts val="0"/>
                        </a:spcBef>
                        <a:spcAft>
                          <a:spcPts val="0"/>
                        </a:spcAft>
                        <a:buNone/>
                      </a:pPr>
                      <a:r>
                        <a:rPr lang="zh-TW" sz="3200" u="none" strike="noStrike" cap="none" dirty="0">
                          <a:latin typeface="Microsoft JhengHei"/>
                          <a:ea typeface="Microsoft JhengHei"/>
                          <a:cs typeface="Microsoft JhengHei"/>
                          <a:sym typeface="Microsoft JhengHei"/>
                        </a:rPr>
                        <a:t>likelihood</a:t>
                      </a:r>
                      <a:endParaRPr sz="3200" u="none" strike="noStrike" cap="none" dirty="0">
                        <a:latin typeface="Microsoft JhengHei"/>
                        <a:ea typeface="Microsoft JhengHei"/>
                        <a:cs typeface="Microsoft JhengHei"/>
                        <a:sym typeface="Microsoft JhengHei"/>
                      </a:endParaRPr>
                    </a:p>
                  </a:txBody>
                  <a:tcPr marL="26663" marR="26663"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lgn="ctr">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None/>
                      </a:pPr>
                      <a:r>
                        <a:rPr lang="zh-TW" sz="3200" u="none" strike="noStrike" cap="none">
                          <a:latin typeface="Microsoft JhengHei"/>
                          <a:ea typeface="Microsoft JhengHei"/>
                          <a:cs typeface="Microsoft JhengHei"/>
                          <a:sym typeface="Microsoft JhengHei"/>
                        </a:rPr>
                        <a:t>AIC</a:t>
                      </a:r>
                      <a:r>
                        <a:rPr lang="zh-TW" sz="3200" i="1" u="none" strike="noStrike" cap="none">
                          <a:latin typeface="Microsoft JhengHei"/>
                          <a:ea typeface="Microsoft JhengHei"/>
                          <a:cs typeface="Microsoft JhengHei"/>
                          <a:sym typeface="Microsoft JhengHei"/>
                        </a:rPr>
                        <a:t>c</a:t>
                      </a:r>
                      <a:endParaRPr sz="3200" u="none" strike="noStrike" cap="none">
                        <a:latin typeface="Microsoft JhengHei"/>
                        <a:ea typeface="Microsoft JhengHei"/>
                        <a:cs typeface="Microsoft JhengHei"/>
                        <a:sym typeface="Microsoft JhengHei"/>
                      </a:endParaRPr>
                    </a:p>
                  </a:txBody>
                  <a:tcPr marL="26663" marR="26663"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lgn="ctr">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None/>
                      </a:pPr>
                      <a:r>
                        <a:rPr lang="zh-TW" sz="3200" i="1" u="none" strike="noStrike" cap="none" dirty="0">
                          <a:solidFill>
                            <a:srgbClr val="010101"/>
                          </a:solidFill>
                          <a:latin typeface="Microsoft JhengHei"/>
                          <a:ea typeface="Microsoft JhengHei"/>
                          <a:cs typeface="Microsoft JhengHei"/>
                          <a:sym typeface="Microsoft JhengHei"/>
                        </a:rPr>
                        <a:t>Δ</a:t>
                      </a:r>
                      <a:r>
                        <a:rPr lang="zh-TW" sz="3200" u="none" strike="noStrike" cap="none" dirty="0">
                          <a:latin typeface="Microsoft JhengHei"/>
                          <a:ea typeface="Microsoft JhengHei"/>
                          <a:cs typeface="Microsoft JhengHei"/>
                          <a:sym typeface="Microsoft JhengHei"/>
                        </a:rPr>
                        <a:t>AIC</a:t>
                      </a:r>
                      <a:r>
                        <a:rPr lang="zh-TW" sz="3200" i="1" u="none" strike="noStrike" cap="none" dirty="0">
                          <a:latin typeface="Microsoft JhengHei"/>
                          <a:ea typeface="Microsoft JhengHei"/>
                          <a:cs typeface="Microsoft JhengHei"/>
                          <a:sym typeface="Microsoft JhengHei"/>
                        </a:rPr>
                        <a:t>c</a:t>
                      </a:r>
                      <a:endParaRPr sz="3200" u="none" strike="noStrike" cap="none" dirty="0">
                        <a:latin typeface="Microsoft JhengHei"/>
                        <a:ea typeface="Microsoft JhengHei"/>
                        <a:cs typeface="Microsoft JhengHei"/>
                        <a:sym typeface="Microsoft JhengHei"/>
                      </a:endParaRPr>
                    </a:p>
                  </a:txBody>
                  <a:tcPr marL="26663" marR="26663"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lgn="ctr">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None/>
                      </a:pPr>
                      <a:r>
                        <a:rPr lang="zh-TW" sz="3200" i="1" u="none" strike="noStrike" cap="none">
                          <a:latin typeface="Microsoft JhengHei"/>
                          <a:ea typeface="Microsoft JhengHei"/>
                          <a:cs typeface="Microsoft JhengHei"/>
                          <a:sym typeface="Microsoft JhengHei"/>
                        </a:rPr>
                        <a:t>ωi</a:t>
                      </a:r>
                      <a:r>
                        <a:rPr lang="zh-TW" sz="3200" u="none" strike="noStrike" cap="none">
                          <a:latin typeface="Microsoft JhengHei"/>
                          <a:ea typeface="Microsoft JhengHei"/>
                          <a:cs typeface="Microsoft JhengHei"/>
                          <a:sym typeface="Microsoft JhengHei"/>
                        </a:rPr>
                        <a:t> </a:t>
                      </a:r>
                      <a:endParaRPr sz="3200" u="none" strike="noStrike" cap="none">
                        <a:latin typeface="Microsoft JhengHei"/>
                        <a:ea typeface="Microsoft JhengHei"/>
                        <a:cs typeface="Microsoft JhengHei"/>
                        <a:sym typeface="Microsoft JhengHei"/>
                      </a:endParaRPr>
                    </a:p>
                  </a:txBody>
                  <a:tcPr marL="26663" marR="26663"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16214">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-4.042</a:t>
                      </a:r>
                      <a:endParaRPr lang="zh-TW" sz="320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endParaRPr lang="zh-TW" sz="3200" dirty="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endParaRPr lang="zh-TW" sz="3200" dirty="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a:t>
                      </a:r>
                      <a:endParaRPr lang="zh-TW" sz="320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dirty="0">
                          <a:effectLst/>
                          <a:latin typeface="+mn-ea"/>
                          <a:ea typeface="+mn-ea"/>
                          <a:cs typeface="Times New Roman" panose="02020603050405020304" pitchFamily="18" charset="0"/>
                        </a:rPr>
                        <a:t> </a:t>
                      </a:r>
                      <a:endParaRPr lang="zh-TW" sz="3200" dirty="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-0.087</a:t>
                      </a:r>
                      <a:endParaRPr lang="zh-TW" sz="320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dk1"/>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10</a:t>
                      </a:r>
                      <a:endParaRPr lang="zh-TW" sz="320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-2671</a:t>
                      </a:r>
                      <a:endParaRPr lang="zh-TW" sz="320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5362</a:t>
                      </a:r>
                      <a:endParaRPr lang="zh-TW" sz="320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dirty="0">
                          <a:solidFill>
                            <a:srgbClr val="000000"/>
                          </a:solidFill>
                          <a:effectLst/>
                          <a:latin typeface="+mn-ea"/>
                          <a:ea typeface="+mn-ea"/>
                          <a:cs typeface="Times New Roman" panose="02020603050405020304" pitchFamily="18" charset="0"/>
                        </a:rPr>
                        <a:t>0.000</a:t>
                      </a:r>
                      <a:endParaRPr lang="zh-TW" sz="3200" dirty="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16214">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-4.045</a:t>
                      </a:r>
                      <a:endParaRPr lang="zh-TW" sz="320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endParaRPr lang="zh-TW" sz="3200" dirty="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-0.033</a:t>
                      </a:r>
                      <a:endParaRPr lang="zh-TW" sz="320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a:t>
                      </a:r>
                      <a:endParaRPr lang="zh-TW" sz="320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a:effectLst/>
                          <a:latin typeface="+mn-ea"/>
                          <a:ea typeface="+mn-ea"/>
                          <a:cs typeface="Times New Roman" panose="02020603050405020304" pitchFamily="18" charset="0"/>
                        </a:rPr>
                        <a:t> </a:t>
                      </a:r>
                      <a:endParaRPr lang="zh-TW" sz="320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dirty="0">
                          <a:solidFill>
                            <a:srgbClr val="000000"/>
                          </a:solidFill>
                          <a:effectLst/>
                          <a:latin typeface="+mn-ea"/>
                          <a:ea typeface="+mn-ea"/>
                          <a:cs typeface="Times New Roman" panose="02020603050405020304" pitchFamily="18" charset="0"/>
                        </a:rPr>
                        <a:t>-0.088</a:t>
                      </a:r>
                      <a:endParaRPr lang="zh-TW" sz="3200" dirty="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dirty="0">
                          <a:solidFill>
                            <a:srgbClr val="000000"/>
                          </a:solidFill>
                          <a:effectLst/>
                          <a:latin typeface="+mn-ea"/>
                          <a:ea typeface="+mn-ea"/>
                          <a:cs typeface="Times New Roman" panose="02020603050405020304" pitchFamily="18" charset="0"/>
                        </a:rPr>
                        <a:t>11</a:t>
                      </a:r>
                      <a:endParaRPr lang="zh-TW" sz="3200" dirty="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-2671</a:t>
                      </a:r>
                      <a:endParaRPr lang="zh-TW" sz="320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5363</a:t>
                      </a:r>
                      <a:endParaRPr lang="zh-TW" sz="320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1.430</a:t>
                      </a:r>
                      <a:endParaRPr lang="zh-TW" sz="320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820136024"/>
                  </a:ext>
                </a:extLst>
              </a:tr>
              <a:tr h="516214">
                <a:tc>
                  <a:txBody>
                    <a:bodyPr/>
                    <a:lstStyle/>
                    <a:p>
                      <a:pPr marL="63500" marR="63500" algn="ctr">
                        <a:spcBef>
                          <a:spcPts val="500"/>
                        </a:spcBef>
                        <a:spcAft>
                          <a:spcPts val="500"/>
                        </a:spcAft>
                      </a:pPr>
                      <a:r>
                        <a:rPr lang="en-US" sz="3200" dirty="0">
                          <a:solidFill>
                            <a:srgbClr val="000000"/>
                          </a:solidFill>
                          <a:effectLst/>
                          <a:latin typeface="+mn-ea"/>
                          <a:ea typeface="+mn-ea"/>
                          <a:cs typeface="Times New Roman" panose="02020603050405020304" pitchFamily="18" charset="0"/>
                        </a:rPr>
                        <a:t>-4.054</a:t>
                      </a:r>
                      <a:endParaRPr lang="zh-TW" sz="3200" dirty="0">
                        <a:effectLst/>
                        <a:latin typeface="+mn-ea"/>
                        <a:ea typeface="+mn-ea"/>
                        <a:cs typeface="Times New Roman" panose="02020603050405020304" pitchFamily="18" charset="0"/>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-0.029</a:t>
                      </a:r>
                      <a:endParaRPr lang="zh-TW" sz="320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tcPr>
                </a:tc>
                <a:tc>
                  <a:txBody>
                    <a:bodyPr/>
                    <a:lstStyle/>
                    <a:p>
                      <a:pPr marL="63500" marR="63500" algn="ctr">
                        <a:spcBef>
                          <a:spcPts val="500"/>
                        </a:spcBef>
                        <a:spcAft>
                          <a:spcPts val="500"/>
                        </a:spcAft>
                      </a:pPr>
                      <a:endParaRPr lang="zh-TW" sz="3200" dirty="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a:t>
                      </a:r>
                      <a:endParaRPr lang="zh-TW" sz="320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tcPr>
                </a:tc>
                <a:tc>
                  <a:txBody>
                    <a:bodyPr/>
                    <a:lstStyle/>
                    <a:p>
                      <a:pPr marL="63500" marR="63500" algn="ctr">
                        <a:spcBef>
                          <a:spcPts val="500"/>
                        </a:spcBef>
                        <a:spcAft>
                          <a:spcPts val="500"/>
                        </a:spcAft>
                      </a:pPr>
                      <a:r>
                        <a:rPr lang="en-US" sz="3200">
                          <a:effectLst/>
                          <a:latin typeface="+mn-ea"/>
                          <a:ea typeface="+mn-ea"/>
                          <a:cs typeface="Times New Roman" panose="02020603050405020304" pitchFamily="18" charset="0"/>
                        </a:rPr>
                        <a:t> </a:t>
                      </a:r>
                      <a:endParaRPr lang="zh-TW" sz="320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-0.087</a:t>
                      </a:r>
                      <a:endParaRPr lang="zh-TW" sz="320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tcPr>
                </a:tc>
                <a:tc>
                  <a:txBody>
                    <a:bodyPr/>
                    <a:lstStyle/>
                    <a:p>
                      <a:pPr marL="63500" marR="63500" algn="ctr">
                        <a:spcBef>
                          <a:spcPts val="500"/>
                        </a:spcBef>
                        <a:spcAft>
                          <a:spcPts val="500"/>
                        </a:spcAft>
                      </a:pPr>
                      <a:r>
                        <a:rPr lang="en-US" sz="3200">
                          <a:solidFill>
                            <a:srgbClr val="000000"/>
                          </a:solidFill>
                          <a:effectLst/>
                          <a:latin typeface="+mn-ea"/>
                          <a:ea typeface="+mn-ea"/>
                          <a:cs typeface="Times New Roman" panose="02020603050405020304" pitchFamily="18" charset="0"/>
                        </a:rPr>
                        <a:t>11</a:t>
                      </a:r>
                      <a:endParaRPr lang="zh-TW" sz="320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tcPr>
                </a:tc>
                <a:tc>
                  <a:txBody>
                    <a:bodyPr/>
                    <a:lstStyle/>
                    <a:p>
                      <a:pPr marL="63500" marR="63500" algn="ctr">
                        <a:spcBef>
                          <a:spcPts val="500"/>
                        </a:spcBef>
                        <a:spcAft>
                          <a:spcPts val="500"/>
                        </a:spcAft>
                      </a:pPr>
                      <a:r>
                        <a:rPr lang="en-US" sz="3200" dirty="0">
                          <a:solidFill>
                            <a:srgbClr val="000000"/>
                          </a:solidFill>
                          <a:effectLst/>
                          <a:latin typeface="+mn-ea"/>
                          <a:ea typeface="+mn-ea"/>
                          <a:cs typeface="Times New Roman" panose="02020603050405020304" pitchFamily="18" charset="0"/>
                        </a:rPr>
                        <a:t>-2671</a:t>
                      </a:r>
                      <a:endParaRPr lang="zh-TW" sz="3200" dirty="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tcPr>
                </a:tc>
                <a:tc>
                  <a:txBody>
                    <a:bodyPr/>
                    <a:lstStyle/>
                    <a:p>
                      <a:pPr marL="63500" marR="63500" algn="ctr">
                        <a:spcBef>
                          <a:spcPts val="500"/>
                        </a:spcBef>
                        <a:spcAft>
                          <a:spcPts val="500"/>
                        </a:spcAft>
                      </a:pPr>
                      <a:r>
                        <a:rPr lang="en-US" sz="3200" dirty="0">
                          <a:solidFill>
                            <a:srgbClr val="000000"/>
                          </a:solidFill>
                          <a:effectLst/>
                          <a:latin typeface="+mn-ea"/>
                          <a:ea typeface="+mn-ea"/>
                          <a:cs typeface="Times New Roman" panose="02020603050405020304" pitchFamily="18" charset="0"/>
                        </a:rPr>
                        <a:t>5364</a:t>
                      </a:r>
                      <a:endParaRPr lang="zh-TW" sz="3200" dirty="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tcPr>
                </a:tc>
                <a:tc>
                  <a:txBody>
                    <a:bodyPr/>
                    <a:lstStyle/>
                    <a:p>
                      <a:pPr marL="63500" marR="63500" algn="ctr">
                        <a:spcBef>
                          <a:spcPts val="500"/>
                        </a:spcBef>
                        <a:spcAft>
                          <a:spcPts val="500"/>
                        </a:spcAft>
                      </a:pPr>
                      <a:r>
                        <a:rPr lang="en-US" sz="3200" dirty="0">
                          <a:solidFill>
                            <a:srgbClr val="000000"/>
                          </a:solidFill>
                          <a:effectLst/>
                          <a:latin typeface="+mn-ea"/>
                          <a:ea typeface="+mn-ea"/>
                          <a:cs typeface="Times New Roman" panose="02020603050405020304" pitchFamily="18" charset="0"/>
                        </a:rPr>
                        <a:t>1.901</a:t>
                      </a:r>
                      <a:endParaRPr lang="zh-TW" sz="3200" dirty="0">
                        <a:effectLst/>
                        <a:latin typeface="+mn-ea"/>
                        <a:ea typeface="+mn-ea"/>
                        <a:cs typeface="Times New Roman" panose="02020603050405020304" pitchFamily="18"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
        <p:nvSpPr>
          <p:cNvPr id="220" name="Google Shape;220;p16"/>
          <p:cNvSpPr/>
          <p:nvPr/>
        </p:nvSpPr>
        <p:spPr>
          <a:xfrm>
            <a:off x="990600" y="2566779"/>
            <a:ext cx="16611600" cy="815547"/>
          </a:xfrm>
          <a:prstGeom prst="rect">
            <a:avLst/>
          </a:prstGeom>
          <a:noFill/>
          <a:ln>
            <a:noFill/>
          </a:ln>
        </p:spPr>
        <p:txBody>
          <a:bodyPr spcFirstLastPara="1" wrap="square" lIns="137138" tIns="68550" rIns="137138" bIns="6855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400" b="0" i="0" u="none" strike="noStrike" kern="1200" cap="none" spc="0" normalizeH="0" baseline="0" noProof="0" dirty="0">
                <a:ln>
                  <a:noFill/>
                </a:ln>
                <a:solidFill>
                  <a:prstClr val="black"/>
                </a:solidFill>
                <a:effectLst/>
                <a:uLnTx/>
                <a:uFillTx/>
                <a:latin typeface="Microsoft JhengHei"/>
                <a:ea typeface="Microsoft JhengHei"/>
                <a:cs typeface="Microsoft JhengHei"/>
                <a:sym typeface="Microsoft JhengHei"/>
              </a:rPr>
              <a:t>以訊息理論研究法之 </a:t>
            </a:r>
            <a:r>
              <a:rPr kumimoji="0" lang="en-US" altLang="zh-TW" sz="4400" b="0" i="0" u="none" strike="noStrike" kern="1200" cap="none" spc="0" normalizeH="0" baseline="0" noProof="0" dirty="0">
                <a:ln>
                  <a:noFill/>
                </a:ln>
                <a:solidFill>
                  <a:prstClr val="black"/>
                </a:solidFill>
                <a:effectLst/>
                <a:uLnTx/>
                <a:uFillTx/>
                <a:latin typeface="Microsoft JhengHei"/>
                <a:ea typeface="Microsoft JhengHei"/>
                <a:cs typeface="Microsoft JhengHei"/>
                <a:sym typeface="Microsoft JhengHei"/>
              </a:rPr>
              <a:t>AIC</a:t>
            </a:r>
            <a:r>
              <a:rPr kumimoji="0" lang="en-US" altLang="zh-TW" sz="4400" b="0" i="1" u="none" strike="noStrike" kern="1200" cap="none" spc="0" normalizeH="0" baseline="0" noProof="0" dirty="0">
                <a:ln>
                  <a:noFill/>
                </a:ln>
                <a:solidFill>
                  <a:prstClr val="black"/>
                </a:solidFill>
                <a:effectLst/>
                <a:uLnTx/>
                <a:uFillTx/>
                <a:latin typeface="Microsoft JhengHei"/>
                <a:ea typeface="Microsoft JhengHei"/>
                <a:cs typeface="Microsoft JhengHei"/>
                <a:sym typeface="Microsoft JhengHei"/>
              </a:rPr>
              <a:t>c </a:t>
            </a:r>
            <a:r>
              <a:rPr kumimoji="0" lang="zh-TW" altLang="en-US" sz="4400" b="0" i="0" u="none" strike="noStrike" kern="1200" cap="none" spc="0" normalizeH="0" baseline="0" noProof="0" dirty="0">
                <a:ln>
                  <a:noFill/>
                </a:ln>
                <a:solidFill>
                  <a:prstClr val="black"/>
                </a:solidFill>
                <a:effectLst/>
                <a:uLnTx/>
                <a:uFillTx/>
                <a:latin typeface="Microsoft JhengHei"/>
                <a:ea typeface="Microsoft JhengHei"/>
                <a:cs typeface="Microsoft JhengHei"/>
                <a:sym typeface="Microsoft JhengHei"/>
              </a:rPr>
              <a:t>對影響獼猴</a:t>
            </a:r>
            <a:r>
              <a:rPr lang="zh-TW" altLang="en-US" sz="4400" dirty="0">
                <a:solidFill>
                  <a:prstClr val="black"/>
                </a:solidFill>
                <a:latin typeface="Microsoft JhengHei"/>
                <a:ea typeface="Microsoft JhengHei"/>
                <a:cs typeface="Microsoft JhengHei"/>
                <a:sym typeface="Microsoft JhengHei"/>
              </a:rPr>
              <a:t>相對密度</a:t>
            </a:r>
            <a:r>
              <a:rPr kumimoji="0" lang="zh-TW" altLang="en-US" sz="4400" b="0" i="0" u="none" strike="noStrike" kern="1200" cap="none" spc="0" normalizeH="0" baseline="0" noProof="0" dirty="0">
                <a:ln>
                  <a:noFill/>
                </a:ln>
                <a:solidFill>
                  <a:prstClr val="black"/>
                </a:solidFill>
                <a:effectLst/>
                <a:uLnTx/>
                <a:uFillTx/>
                <a:latin typeface="Microsoft JhengHei"/>
                <a:ea typeface="Microsoft JhengHei"/>
                <a:cs typeface="Microsoft JhengHei"/>
                <a:sym typeface="Microsoft JhengHei"/>
              </a:rPr>
              <a:t>因子進行</a:t>
            </a:r>
            <a:r>
              <a:rPr kumimoji="0" lang="zh-TW" altLang="en-US" sz="4400" b="0" i="0" u="none" strike="noStrike" kern="1200" cap="none" spc="0" normalizeH="0" baseline="0" noProof="0" dirty="0">
                <a:ln>
                  <a:noFill/>
                </a:ln>
                <a:solidFill>
                  <a:srgbClr val="C00000"/>
                </a:solidFill>
                <a:effectLst/>
                <a:uLnTx/>
                <a:uFillTx/>
                <a:latin typeface="Microsoft JhengHei"/>
                <a:ea typeface="Microsoft JhengHei"/>
                <a:cs typeface="Microsoft JhengHei"/>
                <a:sym typeface="Microsoft JhengHei"/>
              </a:rPr>
              <a:t>模式選擇</a:t>
            </a:r>
            <a:endParaRPr kumimoji="0" sz="4400" b="0" i="0" u="none" strike="noStrike" kern="1200" cap="none" spc="0" normalizeH="0" baseline="0" noProof="0" dirty="0">
              <a:ln>
                <a:noFill/>
              </a:ln>
              <a:solidFill>
                <a:srgbClr val="C00000"/>
              </a:solidFill>
              <a:effectLst/>
              <a:uLnTx/>
              <a:uFillTx/>
              <a:latin typeface="Microsoft JhengHei"/>
              <a:ea typeface="Microsoft JhengHei"/>
              <a:cs typeface="Microsoft JhengHei"/>
              <a:sym typeface="Microsoft JhengHei"/>
            </a:endParaRPr>
          </a:p>
        </p:txBody>
      </p:sp>
      <p:sp>
        <p:nvSpPr>
          <p:cNvPr id="2" name="矩形 1"/>
          <p:cNvSpPr/>
          <p:nvPr/>
        </p:nvSpPr>
        <p:spPr>
          <a:xfrm>
            <a:off x="3581401" y="3693404"/>
            <a:ext cx="4190999" cy="32112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3200" b="0" i="0" u="none" strike="noStrike" kern="1200" cap="none" spc="0" normalizeH="0" baseline="0" noProof="0">
              <a:ln>
                <a:noFill/>
              </a:ln>
              <a:solidFill>
                <a:prstClr val="white"/>
              </a:solidFill>
              <a:effectLst/>
              <a:uLnTx/>
              <a:uFillTx/>
              <a:latin typeface="Tw Cen MT" panose="020B0602020104020603"/>
              <a:ea typeface="微軟正黑體" panose="020B0604030504040204" pitchFamily="34" charset="-120"/>
              <a:cs typeface="+mn-cs"/>
            </a:endParaRPr>
          </a:p>
        </p:txBody>
      </p:sp>
      <p:sp>
        <p:nvSpPr>
          <p:cNvPr id="8" name="矩形 7"/>
          <p:cNvSpPr/>
          <p:nvPr/>
        </p:nvSpPr>
        <p:spPr>
          <a:xfrm>
            <a:off x="9933155" y="3706321"/>
            <a:ext cx="1420645" cy="32112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3200" b="0" i="0" u="none" strike="noStrike" kern="1200" cap="none" spc="0" normalizeH="0" baseline="0" noProof="0">
              <a:ln>
                <a:noFill/>
              </a:ln>
              <a:solidFill>
                <a:prstClr val="white"/>
              </a:solidFill>
              <a:effectLst/>
              <a:uLnTx/>
              <a:uFillTx/>
              <a:latin typeface="Tw Cen MT" panose="020B0602020104020603"/>
              <a:ea typeface="微軟正黑體" panose="020B0604030504040204" pitchFamily="34" charset="-120"/>
              <a:cs typeface="+mn-cs"/>
            </a:endParaRPr>
          </a:p>
        </p:txBody>
      </p:sp>
      <p:sp>
        <p:nvSpPr>
          <p:cNvPr id="9" name="TextBox 14"/>
          <p:cNvSpPr txBox="1"/>
          <p:nvPr/>
        </p:nvSpPr>
        <p:spPr>
          <a:xfrm>
            <a:off x="1905000" y="7440058"/>
            <a:ext cx="13948964" cy="538609"/>
          </a:xfrm>
          <a:prstGeom prst="rect">
            <a:avLst/>
          </a:prstGeom>
        </p:spPr>
        <p:txBody>
          <a:bodyPr wrap="square" lIns="0" tIns="0" rIns="0" bIns="0" rtlCol="0" anchor="t">
            <a:spAutoFit/>
          </a:bodyPr>
          <a:lstStyle/>
          <a:p>
            <a:pPr marL="0" marR="0" lvl="0" indent="0" algn="l" defTabSz="914400" rtl="0" eaLnBrk="1" fontAlgn="auto" latinLnBrk="0" hangingPunct="1">
              <a:lnSpc>
                <a:spcPts val="4159"/>
              </a:lnSpc>
              <a:spcBef>
                <a:spcPts val="0"/>
              </a:spcBef>
              <a:spcAft>
                <a:spcPts val="0"/>
              </a:spcAft>
              <a:buClrTx/>
              <a:buSzTx/>
              <a:buFontTx/>
              <a:buNone/>
              <a:tabLst/>
              <a:defRPr/>
            </a:pPr>
            <a:r>
              <a:rPr kumimoji="0" lang="zh-TW" altLang="en-US" sz="44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統計方法：廣義線性混合模式</a:t>
            </a:r>
            <a:r>
              <a:rPr kumimoji="0" lang="en-US" altLang="zh-TW" sz="44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(GLMM)</a:t>
            </a:r>
            <a:r>
              <a:rPr kumimoji="0" lang="en-US" sz="4400"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分析</a:t>
            </a:r>
            <a:endParaRPr kumimoji="0" lang="en-US" sz="44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endParaRPr>
          </a:p>
        </p:txBody>
      </p:sp>
    </p:spTree>
    <p:extLst>
      <p:ext uri="{BB962C8B-B14F-4D97-AF65-F5344CB8AC3E}">
        <p14:creationId xmlns:p14="http://schemas.microsoft.com/office/powerpoint/2010/main" val="4206150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2" name="Freeform 2"/>
          <p:cNvSpPr/>
          <p:nvPr/>
        </p:nvSpPr>
        <p:spPr>
          <a:xfrm>
            <a:off x="11577707" y="29323"/>
            <a:ext cx="6668906" cy="10257677"/>
          </a:xfrm>
          <a:custGeom>
            <a:avLst/>
            <a:gdLst/>
            <a:ahLst/>
            <a:cxnLst/>
            <a:rect l="l" t="t" r="r" b="b"/>
            <a:pathLst>
              <a:path w="6668906" h="10257677">
                <a:moveTo>
                  <a:pt x="0" y="0"/>
                </a:moveTo>
                <a:lnTo>
                  <a:pt x="6668906" y="0"/>
                </a:lnTo>
                <a:lnTo>
                  <a:pt x="6668906" y="10257677"/>
                </a:lnTo>
                <a:lnTo>
                  <a:pt x="0" y="10257677"/>
                </a:lnTo>
                <a:lnTo>
                  <a:pt x="0" y="0"/>
                </a:lnTo>
                <a:close/>
              </a:path>
            </a:pathLst>
          </a:custGeom>
          <a:blipFill>
            <a:blip r:embed="rId2"/>
            <a:stretch>
              <a:fillRect t="-3964" r="-13136"/>
            </a:stretch>
          </a:blipFill>
        </p:spPr>
        <p:txBody>
          <a:bodyPr/>
          <a:lstStyle/>
          <a:p>
            <a:endParaRPr lang="zh-TW" altLang="en-US"/>
          </a:p>
        </p:txBody>
      </p:sp>
      <p:grpSp>
        <p:nvGrpSpPr>
          <p:cNvPr id="3" name="Group 3"/>
          <p:cNvGrpSpPr/>
          <p:nvPr/>
        </p:nvGrpSpPr>
        <p:grpSpPr>
          <a:xfrm>
            <a:off x="6448509" y="29323"/>
            <a:ext cx="8463651" cy="6751468"/>
            <a:chOff x="0" y="0"/>
            <a:chExt cx="812800" cy="648372"/>
          </a:xfrm>
        </p:grpSpPr>
        <p:sp>
          <p:nvSpPr>
            <p:cNvPr id="4" name="Freeform 4"/>
            <p:cNvSpPr/>
            <p:nvPr/>
          </p:nvSpPr>
          <p:spPr>
            <a:xfrm>
              <a:off x="0" y="0"/>
              <a:ext cx="812800" cy="648372"/>
            </a:xfrm>
            <a:custGeom>
              <a:avLst/>
              <a:gdLst/>
              <a:ahLst/>
              <a:cxnLst/>
              <a:rect l="l" t="t" r="r" b="b"/>
              <a:pathLst>
                <a:path w="812800" h="648372">
                  <a:moveTo>
                    <a:pt x="406400" y="648372"/>
                  </a:moveTo>
                  <a:lnTo>
                    <a:pt x="812800" y="0"/>
                  </a:lnTo>
                  <a:lnTo>
                    <a:pt x="0" y="0"/>
                  </a:lnTo>
                  <a:lnTo>
                    <a:pt x="406400" y="648372"/>
                  </a:lnTo>
                  <a:close/>
                </a:path>
              </a:pathLst>
            </a:custGeom>
            <a:solidFill>
              <a:srgbClr val="D6DBC3"/>
            </a:solidFill>
          </p:spPr>
          <p:txBody>
            <a:bodyPr/>
            <a:lstStyle/>
            <a:p>
              <a:endParaRPr lang="zh-TW" altLang="en-US"/>
            </a:p>
          </p:txBody>
        </p:sp>
        <p:sp>
          <p:nvSpPr>
            <p:cNvPr id="5" name="TextBox 5"/>
            <p:cNvSpPr txBox="1"/>
            <p:nvPr/>
          </p:nvSpPr>
          <p:spPr>
            <a:xfrm>
              <a:off x="127000" y="-1313"/>
              <a:ext cx="558800" cy="34865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rot="-10800000">
            <a:off x="4891729" y="2491639"/>
            <a:ext cx="9772276" cy="7795361"/>
            <a:chOff x="0" y="0"/>
            <a:chExt cx="812800" cy="648372"/>
          </a:xfrm>
        </p:grpSpPr>
        <p:sp>
          <p:nvSpPr>
            <p:cNvPr id="7" name="Freeform 7"/>
            <p:cNvSpPr/>
            <p:nvPr/>
          </p:nvSpPr>
          <p:spPr>
            <a:xfrm>
              <a:off x="0" y="0"/>
              <a:ext cx="812800" cy="648372"/>
            </a:xfrm>
            <a:custGeom>
              <a:avLst/>
              <a:gdLst/>
              <a:ahLst/>
              <a:cxnLst/>
              <a:rect l="l" t="t" r="r" b="b"/>
              <a:pathLst>
                <a:path w="812800" h="648372">
                  <a:moveTo>
                    <a:pt x="406400" y="648372"/>
                  </a:moveTo>
                  <a:lnTo>
                    <a:pt x="812800" y="0"/>
                  </a:lnTo>
                  <a:lnTo>
                    <a:pt x="0" y="0"/>
                  </a:lnTo>
                  <a:lnTo>
                    <a:pt x="406400" y="648372"/>
                  </a:lnTo>
                  <a:close/>
                </a:path>
              </a:pathLst>
            </a:custGeom>
            <a:solidFill>
              <a:srgbClr val="D6DBC3"/>
            </a:solidFill>
          </p:spPr>
          <p:txBody>
            <a:bodyPr/>
            <a:lstStyle/>
            <a:p>
              <a:endParaRPr lang="zh-TW" altLang="en-US"/>
            </a:p>
          </p:txBody>
        </p:sp>
        <p:sp>
          <p:nvSpPr>
            <p:cNvPr id="8" name="TextBox 8"/>
            <p:cNvSpPr txBox="1"/>
            <p:nvPr/>
          </p:nvSpPr>
          <p:spPr>
            <a:xfrm>
              <a:off x="127000" y="-1313"/>
              <a:ext cx="558800" cy="348655"/>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548672" y="2352933"/>
            <a:ext cx="12028514" cy="6589533"/>
          </a:xfrm>
          <a:custGeom>
            <a:avLst/>
            <a:gdLst/>
            <a:ahLst/>
            <a:cxnLst/>
            <a:rect l="l" t="t" r="r" b="b"/>
            <a:pathLst>
              <a:path w="12028514" h="6589533">
                <a:moveTo>
                  <a:pt x="0" y="0"/>
                </a:moveTo>
                <a:lnTo>
                  <a:pt x="12028513" y="0"/>
                </a:lnTo>
                <a:lnTo>
                  <a:pt x="12028513" y="6589534"/>
                </a:lnTo>
                <a:lnTo>
                  <a:pt x="0" y="6589534"/>
                </a:lnTo>
                <a:lnTo>
                  <a:pt x="0" y="0"/>
                </a:lnTo>
                <a:close/>
              </a:path>
            </a:pathLst>
          </a:custGeom>
          <a:blipFill>
            <a:blip r:embed="rId3"/>
            <a:stretch>
              <a:fillRect/>
            </a:stretch>
          </a:blipFill>
        </p:spPr>
        <p:txBody>
          <a:bodyPr/>
          <a:lstStyle/>
          <a:p>
            <a:endParaRPr lang="zh-TW" altLang="en-US"/>
          </a:p>
        </p:txBody>
      </p:sp>
      <p:sp>
        <p:nvSpPr>
          <p:cNvPr id="10" name="TextBox 10"/>
          <p:cNvSpPr txBox="1"/>
          <p:nvPr/>
        </p:nvSpPr>
        <p:spPr>
          <a:xfrm>
            <a:off x="848936" y="679444"/>
            <a:ext cx="11695453" cy="1090042"/>
          </a:xfrm>
          <a:prstGeom prst="rect">
            <a:avLst/>
          </a:prstGeom>
        </p:spPr>
        <p:txBody>
          <a:bodyPr wrap="square" lIns="0" tIns="0" rIns="0" bIns="0" rtlCol="0" anchor="t">
            <a:spAutoFit/>
          </a:bodyPr>
          <a:lstStyle/>
          <a:p>
            <a:pPr algn="ctr">
              <a:lnSpc>
                <a:spcPts val="8473"/>
              </a:lnSpc>
              <a:spcBef>
                <a:spcPct val="0"/>
              </a:spcBef>
            </a:pPr>
            <a:r>
              <a:rPr lang="en-US" sz="6052"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樣點及猴群</a:t>
            </a:r>
            <a:r>
              <a:rPr lang="en-US" sz="6052"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 </a:t>
            </a:r>
            <a:r>
              <a:rPr lang="en-US" sz="6052"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在各森林類型的分布</a:t>
            </a:r>
            <a:endParaRPr lang="en-US" sz="6052" dirty="0">
              <a:solidFill>
                <a:srgbClr val="000000"/>
              </a:solidFill>
              <a:latin typeface="微軟正黑體" panose="020B0604030504040204" pitchFamily="34" charset="-120"/>
              <a:ea typeface="微軟正黑體" panose="020B0604030504040204" pitchFamily="34" charset="-120"/>
              <a:cs typeface="Noto Sans T Chinese"/>
              <a:sym typeface="Noto Sans T Chinese"/>
            </a:endParaRPr>
          </a:p>
        </p:txBody>
      </p:sp>
      <p:sp>
        <p:nvSpPr>
          <p:cNvPr id="11" name="文字方塊 10">
            <a:extLst>
              <a:ext uri="{FF2B5EF4-FFF2-40B4-BE49-F238E27FC236}">
                <a16:creationId xmlns:a16="http://schemas.microsoft.com/office/drawing/2014/main" id="{44B19C13-A238-D619-E2C9-5846BC41168E}"/>
              </a:ext>
            </a:extLst>
          </p:cNvPr>
          <p:cNvSpPr txBox="1"/>
          <p:nvPr/>
        </p:nvSpPr>
        <p:spPr>
          <a:xfrm>
            <a:off x="729681" y="9500397"/>
            <a:ext cx="7827784" cy="523220"/>
          </a:xfrm>
          <a:prstGeom prst="rect">
            <a:avLst/>
          </a:prstGeom>
          <a:noFill/>
        </p:spPr>
        <p:txBody>
          <a:bodyPr wrap="none" rtlCol="0">
            <a:spAutoFit/>
          </a:bodyPr>
          <a:lstStyle/>
          <a:p>
            <a:pPr marL="457200" indent="-457200">
              <a:buFont typeface="Arial" panose="020B0604020202020204" pitchFamily="34" charset="0"/>
              <a:buChar char="•"/>
            </a:pPr>
            <a:r>
              <a:rPr lang="zh-TW" altLang="en-US" sz="2800" dirty="0"/>
              <a:t>猴群相對密度在不同森林類型中無顯著差異。</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7613" y="0"/>
            <a:ext cx="7758441" cy="10287000"/>
            <a:chOff x="0" y="0"/>
            <a:chExt cx="4261491" cy="5650357"/>
          </a:xfrm>
        </p:grpSpPr>
        <p:sp>
          <p:nvSpPr>
            <p:cNvPr id="3" name="Freeform 3"/>
            <p:cNvSpPr/>
            <p:nvPr/>
          </p:nvSpPr>
          <p:spPr>
            <a:xfrm>
              <a:off x="-1220470" y="-200914"/>
              <a:ext cx="5491995" cy="5919724"/>
            </a:xfrm>
            <a:custGeom>
              <a:avLst/>
              <a:gdLst/>
              <a:ahLst/>
              <a:cxnLst/>
              <a:rect l="l" t="t" r="r" b="b"/>
              <a:pathLst>
                <a:path w="5491995" h="5919724">
                  <a:moveTo>
                    <a:pt x="5477614" y="542290"/>
                  </a:moveTo>
                  <a:cubicBezTo>
                    <a:pt x="5467300" y="557530"/>
                    <a:pt x="5428601" y="686562"/>
                    <a:pt x="5440023" y="715264"/>
                  </a:cubicBezTo>
                  <a:cubicBezTo>
                    <a:pt x="5452383" y="709803"/>
                    <a:pt x="5392715" y="790321"/>
                    <a:pt x="5423486" y="888111"/>
                  </a:cubicBezTo>
                  <a:cubicBezTo>
                    <a:pt x="5414707" y="906018"/>
                    <a:pt x="5471306" y="924179"/>
                    <a:pt x="5466618" y="962025"/>
                  </a:cubicBezTo>
                  <a:cubicBezTo>
                    <a:pt x="5458350" y="981202"/>
                    <a:pt x="5428345" y="974979"/>
                    <a:pt x="5452383" y="1001014"/>
                  </a:cubicBezTo>
                  <a:cubicBezTo>
                    <a:pt x="5457412" y="1085469"/>
                    <a:pt x="5491486" y="1117346"/>
                    <a:pt x="5387089" y="1351280"/>
                  </a:cubicBezTo>
                  <a:cubicBezTo>
                    <a:pt x="5367143" y="1347343"/>
                    <a:pt x="5312845" y="1604645"/>
                    <a:pt x="5237834" y="1797050"/>
                  </a:cubicBezTo>
                  <a:cubicBezTo>
                    <a:pt x="5248659" y="1833372"/>
                    <a:pt x="5260678" y="1850009"/>
                    <a:pt x="5235362" y="1916684"/>
                  </a:cubicBezTo>
                  <a:cubicBezTo>
                    <a:pt x="5239794" y="1933448"/>
                    <a:pt x="5282840" y="1963420"/>
                    <a:pt x="5260422" y="2007743"/>
                  </a:cubicBezTo>
                  <a:cubicBezTo>
                    <a:pt x="5236640" y="2091436"/>
                    <a:pt x="5237748" y="2286381"/>
                    <a:pt x="5267412" y="2317750"/>
                  </a:cubicBezTo>
                  <a:cubicBezTo>
                    <a:pt x="5284545" y="2308987"/>
                    <a:pt x="5224536" y="2474976"/>
                    <a:pt x="5255990" y="2483866"/>
                  </a:cubicBezTo>
                  <a:cubicBezTo>
                    <a:pt x="5245761" y="2541143"/>
                    <a:pt x="5286506" y="2574417"/>
                    <a:pt x="5198879" y="2695575"/>
                  </a:cubicBezTo>
                  <a:cubicBezTo>
                    <a:pt x="5130431" y="2756535"/>
                    <a:pt x="5212773" y="2805176"/>
                    <a:pt x="5145945" y="2892044"/>
                  </a:cubicBezTo>
                  <a:cubicBezTo>
                    <a:pt x="5173136" y="2925826"/>
                    <a:pt x="5105370" y="2948432"/>
                    <a:pt x="5154043" y="3107690"/>
                  </a:cubicBezTo>
                  <a:cubicBezTo>
                    <a:pt x="5160436" y="3117088"/>
                    <a:pt x="5122845" y="3165983"/>
                    <a:pt x="5111508" y="3207639"/>
                  </a:cubicBezTo>
                  <a:cubicBezTo>
                    <a:pt x="5142024" y="3257296"/>
                    <a:pt x="5108269" y="3253994"/>
                    <a:pt x="5097870" y="3340354"/>
                  </a:cubicBezTo>
                  <a:cubicBezTo>
                    <a:pt x="5042208" y="3405251"/>
                    <a:pt x="5044083" y="3435350"/>
                    <a:pt x="4991320" y="3533013"/>
                  </a:cubicBezTo>
                  <a:cubicBezTo>
                    <a:pt x="5006663" y="3525774"/>
                    <a:pt x="5025416" y="3574161"/>
                    <a:pt x="4980323" y="3687572"/>
                  </a:cubicBezTo>
                  <a:cubicBezTo>
                    <a:pt x="4977340" y="3707257"/>
                    <a:pt x="4916479" y="3726307"/>
                    <a:pt x="4901476" y="3771265"/>
                  </a:cubicBezTo>
                  <a:cubicBezTo>
                    <a:pt x="4881274" y="3791585"/>
                    <a:pt x="4922446" y="3823716"/>
                    <a:pt x="4876672" y="3824732"/>
                  </a:cubicBezTo>
                  <a:cubicBezTo>
                    <a:pt x="4882468" y="3870960"/>
                    <a:pt x="4845474" y="3859911"/>
                    <a:pt x="4836268" y="3879977"/>
                  </a:cubicBezTo>
                  <a:cubicBezTo>
                    <a:pt x="4865335" y="3906901"/>
                    <a:pt x="4843513" y="3901313"/>
                    <a:pt x="4867125" y="3916553"/>
                  </a:cubicBezTo>
                  <a:cubicBezTo>
                    <a:pt x="4865591" y="3988689"/>
                    <a:pt x="4795182" y="4092829"/>
                    <a:pt x="4799444" y="4182491"/>
                  </a:cubicBezTo>
                  <a:cubicBezTo>
                    <a:pt x="4774980" y="4270502"/>
                    <a:pt x="4792710" y="4306443"/>
                    <a:pt x="4757421" y="4402836"/>
                  </a:cubicBezTo>
                  <a:cubicBezTo>
                    <a:pt x="4782396" y="4414266"/>
                    <a:pt x="4764496" y="4427982"/>
                    <a:pt x="4735599" y="4505960"/>
                  </a:cubicBezTo>
                  <a:cubicBezTo>
                    <a:pt x="4766200" y="4531741"/>
                    <a:pt x="4754778" y="4590542"/>
                    <a:pt x="4722728" y="4659376"/>
                  </a:cubicBezTo>
                  <a:cubicBezTo>
                    <a:pt x="4777026" y="4706620"/>
                    <a:pt x="4745658" y="4854575"/>
                    <a:pt x="4715824" y="4913630"/>
                  </a:cubicBezTo>
                  <a:cubicBezTo>
                    <a:pt x="4724689" y="4962525"/>
                    <a:pt x="4710028" y="5014341"/>
                    <a:pt x="4673203" y="5057902"/>
                  </a:cubicBezTo>
                  <a:cubicBezTo>
                    <a:pt x="4647376" y="5158740"/>
                    <a:pt x="4637658" y="5242179"/>
                    <a:pt x="4531449" y="5344668"/>
                  </a:cubicBezTo>
                  <a:cubicBezTo>
                    <a:pt x="4501530" y="5423535"/>
                    <a:pt x="4504087" y="5474843"/>
                    <a:pt x="4445187" y="5580126"/>
                  </a:cubicBezTo>
                  <a:cubicBezTo>
                    <a:pt x="4421746" y="5617337"/>
                    <a:pt x="4393701" y="5575808"/>
                    <a:pt x="4398901" y="5642229"/>
                  </a:cubicBezTo>
                  <a:cubicBezTo>
                    <a:pt x="4365828" y="5660898"/>
                    <a:pt x="4408448" y="5719572"/>
                    <a:pt x="4332158" y="5769483"/>
                  </a:cubicBezTo>
                  <a:cubicBezTo>
                    <a:pt x="4344774" y="5829681"/>
                    <a:pt x="4379125" y="5859272"/>
                    <a:pt x="4237627" y="5839333"/>
                  </a:cubicBezTo>
                  <a:cubicBezTo>
                    <a:pt x="3302458" y="5836539"/>
                    <a:pt x="2390219" y="5847588"/>
                    <a:pt x="1411578" y="5835142"/>
                  </a:cubicBezTo>
                  <a:cubicBezTo>
                    <a:pt x="1356002" y="5827522"/>
                    <a:pt x="1221322" y="5919724"/>
                    <a:pt x="1250730" y="5732399"/>
                  </a:cubicBezTo>
                  <a:cubicBezTo>
                    <a:pt x="1258061" y="4087495"/>
                    <a:pt x="1238967" y="2400427"/>
                    <a:pt x="1242462" y="760476"/>
                  </a:cubicBezTo>
                  <a:cubicBezTo>
                    <a:pt x="1346625" y="0"/>
                    <a:pt x="0" y="249174"/>
                    <a:pt x="4665106" y="210693"/>
                  </a:cubicBezTo>
                  <a:cubicBezTo>
                    <a:pt x="4904630" y="218821"/>
                    <a:pt x="5250449" y="185928"/>
                    <a:pt x="5465425" y="221488"/>
                  </a:cubicBezTo>
                  <a:cubicBezTo>
                    <a:pt x="5491995" y="234569"/>
                    <a:pt x="5482089" y="514604"/>
                    <a:pt x="5477614" y="542290"/>
                  </a:cubicBezTo>
                  <a:close/>
                </a:path>
              </a:pathLst>
            </a:custGeom>
            <a:blipFill>
              <a:blip r:embed="rId2"/>
              <a:stretch>
                <a:fillRect l="1670" r="-187"/>
              </a:stretch>
            </a:blipFill>
          </p:spPr>
          <p:txBody>
            <a:bodyPr/>
            <a:lstStyle/>
            <a:p>
              <a:endParaRPr lang="zh-TW" altLang="en-US">
                <a:latin typeface="微軟正黑體" panose="020B0604030504040204" pitchFamily="34" charset="-120"/>
                <a:ea typeface="微軟正黑體" panose="020B0604030504040204" pitchFamily="34" charset="-120"/>
              </a:endParaRPr>
            </a:p>
          </p:txBody>
        </p:sp>
      </p:grpSp>
      <p:sp>
        <p:nvSpPr>
          <p:cNvPr id="4" name="TextBox 4"/>
          <p:cNvSpPr txBox="1"/>
          <p:nvPr/>
        </p:nvSpPr>
        <p:spPr>
          <a:xfrm>
            <a:off x="7772400" y="647700"/>
            <a:ext cx="4537222" cy="820738"/>
          </a:xfrm>
          <a:prstGeom prst="rect">
            <a:avLst/>
          </a:prstGeom>
        </p:spPr>
        <p:txBody>
          <a:bodyPr lIns="0" tIns="0" rIns="0" bIns="0" rtlCol="0" anchor="t">
            <a:spAutoFit/>
          </a:bodyPr>
          <a:lstStyle/>
          <a:p>
            <a:pPr algn="l">
              <a:lnSpc>
                <a:spcPts val="6431"/>
              </a:lnSpc>
            </a:pPr>
            <a:r>
              <a:rPr lang="en-US" sz="6600" b="1" dirty="0" err="1">
                <a:solidFill>
                  <a:srgbClr val="1A401F"/>
                </a:solidFill>
                <a:latin typeface="微軟正黑體" panose="020B0604030504040204" pitchFamily="34" charset="-120"/>
                <a:ea typeface="微軟正黑體" panose="020B0604030504040204" pitchFamily="34" charset="-120"/>
                <a:cs typeface="Hatton"/>
                <a:sym typeface="Hatton"/>
              </a:rPr>
              <a:t>前言</a:t>
            </a:r>
            <a:endParaRPr lang="en-US" sz="6600" b="1" dirty="0">
              <a:solidFill>
                <a:srgbClr val="1A401F"/>
              </a:solidFill>
              <a:latin typeface="微軟正黑體" panose="020B0604030504040204" pitchFamily="34" charset="-120"/>
              <a:ea typeface="微軟正黑體" panose="020B0604030504040204" pitchFamily="34" charset="-120"/>
              <a:cs typeface="Hatton"/>
              <a:sym typeface="Hatton"/>
            </a:endParaRPr>
          </a:p>
        </p:txBody>
      </p:sp>
      <p:sp>
        <p:nvSpPr>
          <p:cNvPr id="5" name="TextBox 5"/>
          <p:cNvSpPr txBox="1"/>
          <p:nvPr/>
        </p:nvSpPr>
        <p:spPr>
          <a:xfrm>
            <a:off x="6579096" y="1996451"/>
            <a:ext cx="10731659" cy="7566174"/>
          </a:xfrm>
          <a:prstGeom prst="rect">
            <a:avLst/>
          </a:prstGeom>
        </p:spPr>
        <p:txBody>
          <a:bodyPr wrap="square" lIns="0" tIns="0" rIns="0" bIns="0" rtlCol="0" anchor="t">
            <a:spAutoFit/>
          </a:bodyPr>
          <a:lstStyle/>
          <a:p>
            <a:pPr marL="690881" lvl="1" indent="-345440">
              <a:lnSpc>
                <a:spcPts val="5856"/>
              </a:lnSpc>
              <a:buFont typeface="Arial"/>
              <a:buChar char="•"/>
            </a:pP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依據</a:t>
            </a:r>
            <a:r>
              <a:rPr lang="en-US" altLang="zh-TW" sz="3600" dirty="0">
                <a:solidFill>
                  <a:srgbClr val="1A401F"/>
                </a:solidFill>
                <a:latin typeface="微軟正黑體" panose="020B0604030504040204" pitchFamily="34" charset="-120"/>
                <a:ea typeface="微軟正黑體" panose="020B0604030504040204" pitchFamily="34" charset="-120"/>
                <a:cs typeface="Open Sans 1"/>
                <a:sym typeface="Open Sans 1"/>
              </a:rPr>
              <a:t>&lt;</a:t>
            </a: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昆明</a:t>
            </a:r>
            <a:r>
              <a:rPr lang="en-US" altLang="zh-TW" sz="3600" dirty="0">
                <a:solidFill>
                  <a:srgbClr val="1A401F"/>
                </a:solidFill>
                <a:latin typeface="微軟正黑體" panose="020B0604030504040204" pitchFamily="34" charset="-120"/>
                <a:ea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蒙特婁全球生物多樣性框架</a:t>
            </a:r>
            <a:r>
              <a:rPr lang="en-US" altLang="zh-TW" sz="3600" dirty="0">
                <a:solidFill>
                  <a:srgbClr val="1A401F"/>
                </a:solidFill>
                <a:latin typeface="微軟正黑體" panose="020B0604030504040204" pitchFamily="34" charset="-120"/>
                <a:ea typeface="微軟正黑體" panose="020B0604030504040204" pitchFamily="34" charset="-120"/>
                <a:cs typeface="Open Sans 1"/>
                <a:sym typeface="Open Sans 1"/>
              </a:rPr>
              <a:t>&gt;</a:t>
            </a: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提出的行動目標指引</a:t>
            </a:r>
            <a:r>
              <a:rPr lang="en-US" altLang="zh-TW" sz="3600" dirty="0">
                <a:solidFill>
                  <a:srgbClr val="1A401F"/>
                </a:solidFill>
                <a:latin typeface="微軟正黑體" panose="020B0604030504040204" pitchFamily="34" charset="-120"/>
                <a:cs typeface="Open Sans 1"/>
                <a:sym typeface="Open Sans 1"/>
              </a:rPr>
              <a:t>， </a:t>
            </a:r>
            <a:r>
              <a:rPr lang="zh-TW" altLang="en-US" sz="3600" dirty="0">
                <a:solidFill>
                  <a:srgbClr val="1A401F"/>
                </a:solidFill>
                <a:latin typeface="微軟正黑體" panose="020B0604030504040204" pitchFamily="34" charset="-120"/>
                <a:cs typeface="Open Sans 1"/>
                <a:sym typeface="Open Sans 1"/>
              </a:rPr>
              <a:t>強調需要長期監測物種的族群現況和變動</a:t>
            </a:r>
            <a:r>
              <a:rPr lang="en-US" altLang="zh-TW" sz="3600" dirty="0">
                <a:solidFill>
                  <a:srgbClr val="1A401F"/>
                </a:solidFill>
                <a:latin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cs typeface="Open Sans 1"/>
                <a:sym typeface="Open Sans 1"/>
              </a:rPr>
              <a:t>作為反映環境狀況</a:t>
            </a:r>
            <a:r>
              <a:rPr lang="en-US" altLang="zh-TW" sz="3600" dirty="0">
                <a:solidFill>
                  <a:srgbClr val="1A401F"/>
                </a:solidFill>
                <a:latin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cs typeface="Open Sans 1"/>
                <a:sym typeface="Open Sans 1"/>
              </a:rPr>
              <a:t>研提生物多樣性保育策略及評估其成效的重要資訊</a:t>
            </a:r>
            <a:r>
              <a:rPr lang="en-US" altLang="zh-TW" sz="3600" dirty="0">
                <a:solidFill>
                  <a:srgbClr val="1A401F"/>
                </a:solidFill>
                <a:latin typeface="微軟正黑體" panose="020B0604030504040204" pitchFamily="34" charset="-120"/>
                <a:cs typeface="Open Sans 1"/>
                <a:sym typeface="Open Sans 1"/>
              </a:rPr>
              <a:t>。 </a:t>
            </a:r>
          </a:p>
          <a:p>
            <a:pPr marL="345441" lvl="1">
              <a:lnSpc>
                <a:spcPts val="5856"/>
              </a:lnSpc>
            </a:pPr>
            <a:endParaRPr lang="en-US" altLang="zh-TW" sz="3600" dirty="0">
              <a:solidFill>
                <a:srgbClr val="1A401F"/>
              </a:solidFill>
              <a:latin typeface="微軟正黑體" panose="020B0604030504040204" pitchFamily="34" charset="-120"/>
              <a:cs typeface="Open Sans 1"/>
              <a:sym typeface="Open Sans 1"/>
            </a:endParaRPr>
          </a:p>
          <a:p>
            <a:pPr marL="690881" lvl="1" indent="-345440">
              <a:lnSpc>
                <a:spcPts val="5856"/>
              </a:lnSpc>
              <a:buFont typeface="Arial"/>
              <a:buChar char="•"/>
            </a:pP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本計畫監測標</a:t>
            </a:r>
            <a:r>
              <a:rPr lang="zh-TW" altLang="en-US" sz="3600" dirty="0">
                <a:solidFill>
                  <a:srgbClr val="1A401F"/>
                </a:solidFill>
                <a:latin typeface="微軟正黑體" panose="020B0604030504040204" pitchFamily="34" charset="-120"/>
                <a:cs typeface="Open Sans 1"/>
                <a:sym typeface="Open Sans 1"/>
              </a:rPr>
              <a:t>的為臺灣獼猴</a:t>
            </a:r>
            <a:r>
              <a:rPr lang="en-US" altLang="zh-TW" sz="3600" dirty="0">
                <a:solidFill>
                  <a:srgbClr val="1A401F"/>
                </a:solidFill>
                <a:latin typeface="微軟正黑體" panose="020B0604030504040204" pitchFamily="34" charset="-120"/>
                <a:cs typeface="Open Sans 1"/>
                <a:sym typeface="Open Sans 1"/>
              </a:rPr>
              <a:t>(</a:t>
            </a:r>
            <a:r>
              <a:rPr lang="en-US" altLang="zh-TW" sz="3600" i="1" dirty="0" err="1">
                <a:solidFill>
                  <a:srgbClr val="1A401F"/>
                </a:solidFill>
                <a:latin typeface="微軟正黑體" panose="020B0604030504040204" pitchFamily="34" charset="-120"/>
                <a:cs typeface="Open Sans 1"/>
                <a:sym typeface="Open Sans 1"/>
              </a:rPr>
              <a:t>Macaca</a:t>
            </a:r>
            <a:r>
              <a:rPr lang="en-US" altLang="zh-TW" sz="3600" i="1" dirty="0">
                <a:solidFill>
                  <a:srgbClr val="1A401F"/>
                </a:solidFill>
                <a:latin typeface="微軟正黑體" panose="020B0604030504040204" pitchFamily="34" charset="-120"/>
                <a:cs typeface="Open Sans 1"/>
                <a:sym typeface="Open Sans 1"/>
              </a:rPr>
              <a:t> </a:t>
            </a:r>
            <a:r>
              <a:rPr lang="en-US" altLang="zh-TW" sz="3600" i="1" dirty="0" err="1">
                <a:solidFill>
                  <a:srgbClr val="1A401F"/>
                </a:solidFill>
                <a:latin typeface="微軟正黑體" panose="020B0604030504040204" pitchFamily="34" charset="-120"/>
                <a:cs typeface="Open Sans 1"/>
                <a:sym typeface="Open Sans 1"/>
              </a:rPr>
              <a:t>cyclopis</a:t>
            </a:r>
            <a:r>
              <a:rPr lang="en-US" altLang="zh-TW" sz="3600" dirty="0">
                <a:solidFill>
                  <a:srgbClr val="1A401F"/>
                </a:solidFill>
                <a:latin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cs typeface="Open Sans 1"/>
                <a:sym typeface="Open Sans 1"/>
              </a:rPr>
              <a:t>和繁殖鳥類</a:t>
            </a:r>
            <a:r>
              <a:rPr lang="en-US" altLang="zh-TW" sz="3600" dirty="0">
                <a:solidFill>
                  <a:srgbClr val="1A401F"/>
                </a:solidFill>
                <a:latin typeface="微軟正黑體" panose="020B0604030504040204" pitchFamily="34" charset="-120"/>
                <a:cs typeface="Open Sans 1"/>
                <a:sym typeface="Open Sans 1"/>
              </a:rPr>
              <a:t>。</a:t>
            </a:r>
          </a:p>
          <a:p>
            <a:pPr marL="345441" lvl="1">
              <a:lnSpc>
                <a:spcPts val="5856"/>
              </a:lnSpc>
            </a:pPr>
            <a:endParaRPr lang="en-US" sz="3600" dirty="0">
              <a:solidFill>
                <a:srgbClr val="1A401F"/>
              </a:solidFill>
              <a:latin typeface="微軟正黑體" panose="020B0604030504040204" pitchFamily="34" charset="-120"/>
              <a:ea typeface="微軟正黑體" panose="020B0604030504040204" pitchFamily="34" charset="-120"/>
              <a:cs typeface="Open Sans 1"/>
              <a:sym typeface="Open Sans 1"/>
            </a:endParaRPr>
          </a:p>
          <a:p>
            <a:pPr marL="690881" lvl="1" indent="-345440">
              <a:lnSpc>
                <a:spcPts val="5856"/>
              </a:lnSpc>
              <a:buFont typeface="Arial"/>
              <a:buChar char="•"/>
            </a:pP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以日本獼猴</a:t>
            </a:r>
            <a:r>
              <a:rPr lang="en-US" altLang="zh-TW" sz="3600" dirty="0">
                <a:solidFill>
                  <a:srgbClr val="1A401F"/>
                </a:solidFill>
                <a:latin typeface="微軟正黑體" panose="020B0604030504040204" pitchFamily="34" charset="-120"/>
                <a:cs typeface="Open Sans 1"/>
                <a:sym typeface="Open Sans 1"/>
              </a:rPr>
              <a:t>(</a:t>
            </a:r>
            <a:r>
              <a:rPr lang="en-US" altLang="zh-TW" sz="3600" i="1" dirty="0" err="1">
                <a:solidFill>
                  <a:srgbClr val="1A401F"/>
                </a:solidFill>
                <a:latin typeface="微軟正黑體" panose="020B0604030504040204" pitchFamily="34" charset="-120"/>
                <a:cs typeface="Open Sans 1"/>
                <a:sym typeface="Open Sans 1"/>
              </a:rPr>
              <a:t>Macaca</a:t>
            </a:r>
            <a:r>
              <a:rPr lang="en-US" altLang="zh-TW" sz="3600" i="1" dirty="0">
                <a:solidFill>
                  <a:srgbClr val="1A401F"/>
                </a:solidFill>
                <a:latin typeface="微軟正黑體" panose="020B0604030504040204" pitchFamily="34" charset="-120"/>
                <a:cs typeface="Open Sans 1"/>
                <a:sym typeface="Open Sans 1"/>
              </a:rPr>
              <a:t> </a:t>
            </a:r>
            <a:r>
              <a:rPr lang="en-US" altLang="zh-TW" sz="3600" i="1" dirty="0" err="1">
                <a:solidFill>
                  <a:srgbClr val="1A401F"/>
                </a:solidFill>
                <a:latin typeface="微軟正黑體" panose="020B0604030504040204" pitchFamily="34" charset="-120"/>
                <a:cs typeface="Open Sans 1"/>
                <a:sym typeface="Open Sans 1"/>
              </a:rPr>
              <a:t>fuscata</a:t>
            </a:r>
            <a:r>
              <a:rPr lang="en-US" altLang="zh-TW" sz="3600" dirty="0">
                <a:solidFill>
                  <a:srgbClr val="1A401F"/>
                </a:solidFill>
                <a:latin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cs typeface="Open Sans 1"/>
                <a:sym typeface="Open Sans 1"/>
              </a:rPr>
              <a:t>為例</a:t>
            </a:r>
            <a:r>
              <a:rPr lang="en-US" altLang="zh-TW" sz="3600" dirty="0">
                <a:solidFill>
                  <a:srgbClr val="1A401F"/>
                </a:solidFill>
                <a:latin typeface="微軟正黑體" panose="020B0604030504040204" pitchFamily="34" charset="-120"/>
                <a:cs typeface="Open Sans 1"/>
                <a:sym typeface="Open Sans 1"/>
              </a:rPr>
              <a:t>， </a:t>
            </a:r>
            <a:r>
              <a:rPr lang="en-US" sz="3600" dirty="0" err="1">
                <a:solidFill>
                  <a:srgbClr val="1A401F"/>
                </a:solidFill>
                <a:latin typeface="微軟正黑體" panose="020B0604030504040204" pitchFamily="34" charset="-120"/>
                <a:ea typeface="微軟正黑體" panose="020B0604030504040204" pitchFamily="34" charset="-120"/>
                <a:cs typeface="Open Sans 1"/>
                <a:sym typeface="Open Sans 1"/>
              </a:rPr>
              <a:t>需要有科學數據參考，將可提升社會公信力</a:t>
            </a:r>
            <a:r>
              <a:rPr 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3" name="Freeform 3"/>
          <p:cNvSpPr/>
          <p:nvPr/>
        </p:nvSpPr>
        <p:spPr>
          <a:xfrm>
            <a:off x="5326981" y="1638300"/>
            <a:ext cx="7825971" cy="7523156"/>
          </a:xfrm>
          <a:custGeom>
            <a:avLst/>
            <a:gdLst/>
            <a:ahLst/>
            <a:cxnLst/>
            <a:rect l="l" t="t" r="r" b="b"/>
            <a:pathLst>
              <a:path w="7825971" h="7523156">
                <a:moveTo>
                  <a:pt x="0" y="0"/>
                </a:moveTo>
                <a:lnTo>
                  <a:pt x="7825971" y="0"/>
                </a:lnTo>
                <a:lnTo>
                  <a:pt x="7825971" y="7523156"/>
                </a:lnTo>
                <a:lnTo>
                  <a:pt x="0" y="7523156"/>
                </a:lnTo>
                <a:lnTo>
                  <a:pt x="0" y="0"/>
                </a:lnTo>
                <a:close/>
              </a:path>
            </a:pathLst>
          </a:custGeom>
          <a:blipFill>
            <a:blip r:embed="rId2"/>
            <a:stretch>
              <a:fillRect l="-1080" t="-271"/>
            </a:stretch>
          </a:blip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 name="TextBox 4"/>
          <p:cNvSpPr txBox="1"/>
          <p:nvPr/>
        </p:nvSpPr>
        <p:spPr>
          <a:xfrm>
            <a:off x="4419600" y="1943100"/>
            <a:ext cx="615553" cy="6101670"/>
          </a:xfrm>
          <a:prstGeom prst="rect">
            <a:avLst/>
          </a:prstGeom>
        </p:spPr>
        <p:txBody>
          <a:bodyPr vert="eaVert" lIns="0" tIns="0" rIns="0" bIns="0" rtlCol="0" anchor="t">
            <a:spAutoFit/>
          </a:bodyPr>
          <a:lstStyle/>
          <a:p>
            <a:pPr algn="ctr">
              <a:lnSpc>
                <a:spcPts val="4759"/>
              </a:lnSpc>
            </a:pPr>
            <a:r>
              <a:rPr lang="en-US" sz="3399"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相對密度</a:t>
            </a:r>
            <a:r>
              <a:rPr lang="zh-TW" alt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 </a:t>
            </a:r>
            <a:r>
              <a:rPr 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(群/</a:t>
            </a:r>
            <a:r>
              <a:rPr lang="en-US" sz="3399"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樣點</a:t>
            </a:r>
            <a:r>
              <a:rPr 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a:t>
            </a:r>
          </a:p>
        </p:txBody>
      </p:sp>
      <p:sp>
        <p:nvSpPr>
          <p:cNvPr id="5" name="TextBox 5"/>
          <p:cNvSpPr txBox="1"/>
          <p:nvPr/>
        </p:nvSpPr>
        <p:spPr>
          <a:xfrm>
            <a:off x="455819" y="9824081"/>
            <a:ext cx="17692194" cy="462919"/>
          </a:xfrm>
          <a:prstGeom prst="rect">
            <a:avLst/>
          </a:prstGeom>
        </p:spPr>
        <p:txBody>
          <a:bodyPr lIns="0" tIns="0" rIns="0" bIns="0" rtlCol="0" anchor="t">
            <a:spAutoFit/>
          </a:bodyPr>
          <a:lstStyle/>
          <a:p>
            <a:pPr algn="ctr">
              <a:lnSpc>
                <a:spcPts val="3884"/>
              </a:lnSpc>
              <a:spcBef>
                <a:spcPct val="0"/>
              </a:spcBef>
            </a:pPr>
            <a:r>
              <a:rPr lang="en-US" sz="2774">
                <a:solidFill>
                  <a:srgbClr val="000000"/>
                </a:solidFill>
                <a:latin typeface="微軟正黑體" panose="020B0604030504040204" pitchFamily="34" charset="-120"/>
                <a:ea typeface="微軟正黑體" panose="020B0604030504040204" pitchFamily="34" charset="-120"/>
                <a:cs typeface="Noto Sans T Chinese"/>
                <a:sym typeface="Noto Sans T Chinese"/>
              </a:rPr>
              <a:t>箱型圖中間橫線表示中位數，箱型的下端代表第25百分位數，箱型的上端代表第75百分位數，黑點表示離散值。</a:t>
            </a:r>
          </a:p>
        </p:txBody>
      </p:sp>
      <p:sp>
        <p:nvSpPr>
          <p:cNvPr id="6" name="TextBox 6"/>
          <p:cNvSpPr txBox="1"/>
          <p:nvPr/>
        </p:nvSpPr>
        <p:spPr>
          <a:xfrm>
            <a:off x="3048000" y="510417"/>
            <a:ext cx="12725400" cy="914994"/>
          </a:xfrm>
          <a:prstGeom prst="rect">
            <a:avLst/>
          </a:prstGeom>
        </p:spPr>
        <p:txBody>
          <a:bodyPr wrap="square" lIns="0" tIns="0" rIns="0" bIns="0" rtlCol="0" anchor="t">
            <a:spAutoFit/>
          </a:bodyPr>
          <a:lstStyle/>
          <a:p>
            <a:pPr algn="ctr">
              <a:lnSpc>
                <a:spcPts val="7840"/>
              </a:lnSpc>
              <a:spcBef>
                <a:spcPct val="0"/>
              </a:spcBef>
            </a:pPr>
            <a:r>
              <a:rPr lang="zh-TW" altLang="en-US" sz="56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猴群 在各分署的</a:t>
            </a:r>
            <a:r>
              <a:rPr lang="en-US" sz="5600" b="1" dirty="0" err="1">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相對密度</a:t>
            </a:r>
            <a:endParaRPr lang="en-US" sz="5600" b="1" dirty="0">
              <a:solidFill>
                <a:srgbClr val="FF0000"/>
              </a:solidFill>
              <a:latin typeface="微軟正黑體" panose="020B0604030504040204" pitchFamily="34" charset="-120"/>
              <a:ea typeface="微軟正黑體" panose="020B0604030504040204" pitchFamily="34" charset="-120"/>
              <a:cs typeface="Noto Sans T Chinese Bold"/>
              <a:sym typeface="Noto Sans T Chinese Bold"/>
            </a:endParaRPr>
          </a:p>
        </p:txBody>
      </p:sp>
      <p:sp>
        <p:nvSpPr>
          <p:cNvPr id="2" name="文字方塊 1">
            <a:extLst>
              <a:ext uri="{FF2B5EF4-FFF2-40B4-BE49-F238E27FC236}">
                <a16:creationId xmlns:a16="http://schemas.microsoft.com/office/drawing/2014/main" id="{E2164377-E5A5-78A0-CCBB-5AB093EFF573}"/>
              </a:ext>
            </a:extLst>
          </p:cNvPr>
          <p:cNvSpPr txBox="1"/>
          <p:nvPr/>
        </p:nvSpPr>
        <p:spPr>
          <a:xfrm>
            <a:off x="13335000" y="6935844"/>
            <a:ext cx="4465285" cy="2217851"/>
          </a:xfrm>
          <a:prstGeom prst="rect">
            <a:avLst/>
          </a:prstGeom>
          <a:noFill/>
        </p:spPr>
        <p:txBody>
          <a:bodyPr wrap="square" rtlCol="0">
            <a:spAutoFit/>
          </a:bodyPr>
          <a:lstStyle/>
          <a:p>
            <a:pPr>
              <a:lnSpc>
                <a:spcPct val="150000"/>
              </a:lnSpc>
            </a:pPr>
            <a:r>
              <a:rPr lang="zh-TW" altLang="en-US" sz="3200" dirty="0">
                <a:latin typeface="+mn-ea"/>
              </a:rPr>
              <a:t>根據</a:t>
            </a:r>
            <a:r>
              <a:rPr lang="en-US" altLang="zh-TW" sz="3200" dirty="0">
                <a:latin typeface="+mn-ea"/>
              </a:rPr>
              <a:t>GLMM</a:t>
            </a:r>
            <a:r>
              <a:rPr lang="zh-TW" altLang="en-US" sz="3200" dirty="0">
                <a:latin typeface="+mn-ea"/>
              </a:rPr>
              <a:t>分析，相對密度在不同</a:t>
            </a:r>
            <a:r>
              <a:rPr lang="zh-TW" altLang="en-US" sz="3200" b="1" dirty="0">
                <a:solidFill>
                  <a:srgbClr val="000000"/>
                </a:solidFill>
                <a:latin typeface="+mn-ea"/>
                <a:cs typeface="Noto Sans T Chinese Bold"/>
                <a:sym typeface="Noto Sans T Chinese Bold"/>
              </a:rPr>
              <a:t>分署</a:t>
            </a:r>
            <a:r>
              <a:rPr lang="zh-TW" altLang="en-US" sz="3200" dirty="0">
                <a:solidFill>
                  <a:srgbClr val="000000"/>
                </a:solidFill>
                <a:latin typeface="+mn-ea"/>
                <a:cs typeface="Noto Sans T Chinese Bold"/>
                <a:sym typeface="Noto Sans T Chinese Bold"/>
              </a:rPr>
              <a:t>間的差異達</a:t>
            </a:r>
            <a:r>
              <a:rPr lang="zh-TW" altLang="en-US" sz="3200" dirty="0">
                <a:solidFill>
                  <a:srgbClr val="FF0000"/>
                </a:solidFill>
                <a:latin typeface="+mn-ea"/>
              </a:rPr>
              <a:t>顯著</a:t>
            </a:r>
            <a:r>
              <a:rPr lang="zh-TW" altLang="en-US" sz="3200" dirty="0">
                <a:latin typeface="+mn-ea"/>
              </a:rPr>
              <a:t>。</a:t>
            </a:r>
            <a:r>
              <a:rPr lang="en-US" altLang="zh-TW" sz="3200" dirty="0">
                <a:latin typeface="+mn-ea"/>
              </a:rPr>
              <a:t>(p&lt;0.001)</a:t>
            </a:r>
            <a:endParaRPr lang="zh-TW" altLang="en-US" sz="3200" dirty="0">
              <a:latin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4" name="TextBox 4"/>
          <p:cNvSpPr txBox="1"/>
          <p:nvPr/>
        </p:nvSpPr>
        <p:spPr>
          <a:xfrm>
            <a:off x="3276600" y="2092665"/>
            <a:ext cx="615553" cy="6101670"/>
          </a:xfrm>
          <a:prstGeom prst="rect">
            <a:avLst/>
          </a:prstGeom>
        </p:spPr>
        <p:txBody>
          <a:bodyPr vert="eaVert"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相對密度</a:t>
            </a:r>
            <a:r>
              <a:rPr kumimoji="0" lang="zh-TW" alt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 </a:t>
            </a:r>
            <a:r>
              <a:rPr kumimoji="0" 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(群/</a:t>
            </a:r>
            <a:r>
              <a:rPr kumimoji="0" lang="en-US" sz="3399"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樣點</a:t>
            </a:r>
            <a:r>
              <a:rPr kumimoji="0" 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a:t>
            </a:r>
          </a:p>
        </p:txBody>
      </p:sp>
      <p:sp>
        <p:nvSpPr>
          <p:cNvPr id="5" name="TextBox 5"/>
          <p:cNvSpPr txBox="1"/>
          <p:nvPr/>
        </p:nvSpPr>
        <p:spPr>
          <a:xfrm>
            <a:off x="455819" y="9824081"/>
            <a:ext cx="17692194" cy="462919"/>
          </a:xfrm>
          <a:prstGeom prst="rect">
            <a:avLst/>
          </a:prstGeom>
        </p:spPr>
        <p:txBody>
          <a:bodyPr lIns="0" tIns="0" rIns="0" bIns="0" rtlCol="0" anchor="t">
            <a:spAutoFit/>
          </a:bodyPr>
          <a:lstStyle/>
          <a:p>
            <a:pPr marL="0" marR="0" lvl="0" indent="0" algn="ctr" defTabSz="914400" rtl="0" eaLnBrk="1" fontAlgn="auto" latinLnBrk="0" hangingPunct="1">
              <a:lnSpc>
                <a:spcPts val="3884"/>
              </a:lnSpc>
              <a:spcBef>
                <a:spcPct val="0"/>
              </a:spcBef>
              <a:spcAft>
                <a:spcPts val="0"/>
              </a:spcAft>
              <a:buClrTx/>
              <a:buSzTx/>
              <a:buFontTx/>
              <a:buNone/>
              <a:tabLst/>
              <a:defRPr/>
            </a:pPr>
            <a:r>
              <a:rPr kumimoji="0" lang="en-US" sz="2774"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箱型圖中間橫線表示中位數，箱型的下端代表第25百分位數，箱型的上端代表第75百分位數，黑點表示離散值。</a:t>
            </a:r>
          </a:p>
        </p:txBody>
      </p:sp>
      <p:sp>
        <p:nvSpPr>
          <p:cNvPr id="6" name="TextBox 6"/>
          <p:cNvSpPr txBox="1"/>
          <p:nvPr/>
        </p:nvSpPr>
        <p:spPr>
          <a:xfrm>
            <a:off x="3886200" y="342900"/>
            <a:ext cx="11056019" cy="914994"/>
          </a:xfrm>
          <a:prstGeom prst="rect">
            <a:avLst/>
          </a:prstGeom>
        </p:spPr>
        <p:txBody>
          <a:bodyPr wrap="square" lIns="0" tIns="0" rIns="0" bIns="0" rtlCol="0" anchor="t">
            <a:spAutoFit/>
          </a:bodyPr>
          <a:lstStyle/>
          <a:p>
            <a:pPr marL="0" marR="0" lvl="0" indent="0" algn="ctr" defTabSz="914400" rtl="0" eaLnBrk="1" fontAlgn="auto" latinLnBrk="0" hangingPunct="1">
              <a:lnSpc>
                <a:spcPts val="7840"/>
              </a:lnSpc>
              <a:spcBef>
                <a:spcPct val="0"/>
              </a:spcBef>
              <a:spcAft>
                <a:spcPts val="0"/>
              </a:spcAft>
              <a:buClrTx/>
              <a:buSzTx/>
              <a:buFontTx/>
              <a:buNone/>
              <a:tabLst/>
              <a:defRPr/>
            </a:pPr>
            <a:r>
              <a:rPr kumimoji="0" lang="zh-TW" altLang="en-US" sz="5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Bold"/>
                <a:sym typeface="Noto Sans T Chinese Bold"/>
              </a:rPr>
              <a:t>猴群 在各海拔段的</a:t>
            </a:r>
            <a:r>
              <a:rPr kumimoji="0" lang="en-US" sz="5600" b="1"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Bold"/>
                <a:sym typeface="Noto Sans T Chinese Bold"/>
              </a:rPr>
              <a:t>相對密度</a:t>
            </a:r>
            <a:endParaRPr kumimoji="0" lang="en-US" sz="5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Bold"/>
              <a:sym typeface="Noto Sans T Chinese Bold"/>
            </a:endParaRPr>
          </a:p>
        </p:txBody>
      </p:sp>
      <p:pic>
        <p:nvPicPr>
          <p:cNvPr id="7" name="圖片 6" descr="一張含有 圖表, 工程製圖, 寫生, Rectangle 的圖片&#10;&#10;自動產生的描述">
            <a:extLst>
              <a:ext uri="{FF2B5EF4-FFF2-40B4-BE49-F238E27FC236}">
                <a16:creationId xmlns:a16="http://schemas.microsoft.com/office/drawing/2014/main" id="{97A5F418-B34A-4142-3FA3-AD8173B5F892}"/>
              </a:ext>
            </a:extLst>
          </p:cNvPr>
          <p:cNvPicPr>
            <a:picLocks noChangeAspect="1"/>
          </p:cNvPicPr>
          <p:nvPr/>
        </p:nvPicPr>
        <p:blipFill rotWithShape="1">
          <a:blip r:embed="rId2">
            <a:extLst>
              <a:ext uri="{28A0092B-C50C-407E-A947-70E740481C1C}">
                <a14:useLocalDpi xmlns:a14="http://schemas.microsoft.com/office/drawing/2010/main" val="0"/>
              </a:ext>
            </a:extLst>
          </a:blip>
          <a:srcRect l="4302" t="2903" r="1910"/>
          <a:stretch/>
        </p:blipFill>
        <p:spPr>
          <a:xfrm>
            <a:off x="3905684" y="1485899"/>
            <a:ext cx="10267516" cy="8305855"/>
          </a:xfrm>
          <a:prstGeom prst="rect">
            <a:avLst/>
          </a:prstGeom>
        </p:spPr>
      </p:pic>
      <p:sp>
        <p:nvSpPr>
          <p:cNvPr id="9" name="文字方塊 8">
            <a:extLst>
              <a:ext uri="{FF2B5EF4-FFF2-40B4-BE49-F238E27FC236}">
                <a16:creationId xmlns:a16="http://schemas.microsoft.com/office/drawing/2014/main" id="{0B0FBFE4-64C8-914E-B020-368BBF086010}"/>
              </a:ext>
            </a:extLst>
          </p:cNvPr>
          <p:cNvSpPr txBox="1"/>
          <p:nvPr/>
        </p:nvSpPr>
        <p:spPr>
          <a:xfrm>
            <a:off x="14382316" y="6549388"/>
            <a:ext cx="3861955"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海拔段：</a:t>
            </a:r>
            <a:endParaRPr kumimoji="0" lang="en-US" altLang="zh-TW"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250</a:t>
            </a:r>
            <a:r>
              <a:rPr kumimoji="0" lang="zh-TW" altLang="en-US"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表示</a:t>
            </a:r>
            <a:r>
              <a:rPr kumimoji="0" lang="en-US" altLang="zh-TW"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50~500</a:t>
            </a:r>
            <a:r>
              <a:rPr kumimoji="0" lang="zh-TW" altLang="en-US"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 </a:t>
            </a:r>
            <a:r>
              <a:rPr kumimoji="0" lang="en-US" altLang="zh-TW"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750</a:t>
            </a:r>
            <a:r>
              <a:rPr kumimoji="0" lang="zh-TW" altLang="en-US"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表示</a:t>
            </a:r>
            <a:r>
              <a:rPr kumimoji="0" lang="en-US" altLang="zh-TW"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501~1000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1250</a:t>
            </a:r>
            <a:r>
              <a:rPr kumimoji="0" lang="zh-TW" altLang="en-US"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表示</a:t>
            </a:r>
            <a:r>
              <a:rPr kumimoji="0" lang="en-US" altLang="zh-TW"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1001~1500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以此類推。</a:t>
            </a:r>
          </a:p>
        </p:txBody>
      </p:sp>
      <p:sp>
        <p:nvSpPr>
          <p:cNvPr id="2" name="文字方塊 1">
            <a:extLst>
              <a:ext uri="{FF2B5EF4-FFF2-40B4-BE49-F238E27FC236}">
                <a16:creationId xmlns:a16="http://schemas.microsoft.com/office/drawing/2014/main" id="{27922D04-077F-8019-459D-5B0BCE14F798}"/>
              </a:ext>
            </a:extLst>
          </p:cNvPr>
          <p:cNvSpPr txBox="1"/>
          <p:nvPr/>
        </p:nvSpPr>
        <p:spPr>
          <a:xfrm>
            <a:off x="14286058" y="2476500"/>
            <a:ext cx="3861955" cy="2956515"/>
          </a:xfrm>
          <a:prstGeom prst="rect">
            <a:avLst/>
          </a:prstGeom>
          <a:noFill/>
        </p:spPr>
        <p:txBody>
          <a:bodyPr wrap="square" rtlCol="0">
            <a:spAutoFit/>
          </a:bodyPr>
          <a:lstStyle/>
          <a:p>
            <a:pPr>
              <a:lnSpc>
                <a:spcPct val="150000"/>
              </a:lnSpc>
            </a:pPr>
            <a:r>
              <a:rPr lang="zh-TW" altLang="en-US" sz="3200" dirty="0">
                <a:latin typeface="+mn-ea"/>
              </a:rPr>
              <a:t>根據</a:t>
            </a:r>
            <a:r>
              <a:rPr lang="en-US" altLang="zh-TW" sz="3200" dirty="0">
                <a:latin typeface="+mn-ea"/>
              </a:rPr>
              <a:t>GLMM</a:t>
            </a:r>
            <a:r>
              <a:rPr lang="zh-TW" altLang="en-US" sz="3200" dirty="0">
                <a:latin typeface="+mn-ea"/>
              </a:rPr>
              <a:t>分析，相對密度在不同</a:t>
            </a:r>
            <a:r>
              <a:rPr lang="zh-TW" altLang="en-US" sz="3200" b="1" dirty="0">
                <a:latin typeface="+mn-ea"/>
              </a:rPr>
              <a:t>海拔段</a:t>
            </a:r>
            <a:r>
              <a:rPr lang="zh-TW" altLang="en-US" sz="3200" dirty="0">
                <a:solidFill>
                  <a:srgbClr val="FF0000"/>
                </a:solidFill>
                <a:latin typeface="+mn-ea"/>
              </a:rPr>
              <a:t>無顯著差異</a:t>
            </a:r>
            <a:r>
              <a:rPr lang="zh-TW" altLang="en-US" sz="3200" dirty="0">
                <a:latin typeface="+mn-ea"/>
              </a:rPr>
              <a:t>。</a:t>
            </a:r>
            <a:endParaRPr lang="en-US" altLang="zh-TW" sz="3200" dirty="0">
              <a:latin typeface="+mn-ea"/>
            </a:endParaRPr>
          </a:p>
          <a:p>
            <a:pPr>
              <a:lnSpc>
                <a:spcPct val="150000"/>
              </a:lnSpc>
            </a:pPr>
            <a:r>
              <a:rPr lang="en-US" altLang="zh-TW" sz="3200" dirty="0">
                <a:latin typeface="+mn-ea"/>
              </a:rPr>
              <a:t>(p = 0.85)</a:t>
            </a:r>
            <a:endParaRPr lang="zh-TW" altLang="en-US" sz="3200" dirty="0">
              <a:latin typeface="+mn-ea"/>
            </a:endParaRPr>
          </a:p>
        </p:txBody>
      </p:sp>
    </p:spTree>
    <p:extLst>
      <p:ext uri="{BB962C8B-B14F-4D97-AF65-F5344CB8AC3E}">
        <p14:creationId xmlns:p14="http://schemas.microsoft.com/office/powerpoint/2010/main" val="86387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23" name="TextBox 23"/>
          <p:cNvSpPr txBox="1"/>
          <p:nvPr/>
        </p:nvSpPr>
        <p:spPr>
          <a:xfrm>
            <a:off x="2136366" y="534008"/>
            <a:ext cx="13941833" cy="1000274"/>
          </a:xfrm>
          <a:prstGeom prst="rect">
            <a:avLst/>
          </a:prstGeom>
        </p:spPr>
        <p:txBody>
          <a:bodyPr wrap="square" lIns="0" tIns="0" rIns="0" bIns="0" rtlCol="0" anchor="t">
            <a:spAutoFit/>
          </a:bodyPr>
          <a:lstStyle/>
          <a:p>
            <a:pPr marL="0" marR="0" lvl="0" indent="0" algn="ctr" defTabSz="914400" rtl="0" eaLnBrk="1" fontAlgn="auto" latinLnBrk="0" hangingPunct="1">
              <a:lnSpc>
                <a:spcPts val="7839"/>
              </a:lnSpc>
              <a:spcBef>
                <a:spcPct val="0"/>
              </a:spcBef>
              <a:spcAft>
                <a:spcPts val="0"/>
              </a:spcAft>
              <a:buClrTx/>
              <a:buSzTx/>
              <a:buFontTx/>
              <a:buNone/>
              <a:tabLst/>
              <a:defRPr/>
            </a:pPr>
            <a:r>
              <a:rPr kumimoji="0" lang="en-US" altLang="zh-TW" sz="6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Bold"/>
                <a:sym typeface="Noto Sans T Chinese Bold"/>
              </a:rPr>
              <a:t>2021-2024</a:t>
            </a:r>
            <a:r>
              <a:rPr kumimoji="0" lang="zh-TW" altLang="en-US" sz="6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Bold"/>
                <a:sym typeface="Noto Sans T Chinese Bold"/>
              </a:rPr>
              <a:t>年間 獼猴</a:t>
            </a:r>
            <a:r>
              <a:rPr kumimoji="0" lang="en-US" sz="6800" b="1"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Bold"/>
                <a:sym typeface="Noto Sans T Chinese Bold"/>
              </a:rPr>
              <a:t>族群變化趨勢</a:t>
            </a:r>
            <a:endParaRPr kumimoji="0" lang="en-US" sz="6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Bold"/>
              <a:sym typeface="Noto Sans T Chinese Bold"/>
            </a:endParaRPr>
          </a:p>
        </p:txBody>
      </p:sp>
      <p:pic>
        <p:nvPicPr>
          <p:cNvPr id="27" name="圖片 26" descr="一張含有 文字, 螢幕擷取畫面, 圖表, 行 的圖片&#10;&#10;自動產生的描述">
            <a:extLst>
              <a:ext uri="{FF2B5EF4-FFF2-40B4-BE49-F238E27FC236}">
                <a16:creationId xmlns:a16="http://schemas.microsoft.com/office/drawing/2014/main" id="{1AF19AF1-1F39-6100-7A30-FE21829E8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517" y="1534282"/>
            <a:ext cx="8258966" cy="8134040"/>
          </a:xfrm>
          <a:prstGeom prst="rect">
            <a:avLst/>
          </a:prstGeom>
        </p:spPr>
      </p:pic>
      <p:sp>
        <p:nvSpPr>
          <p:cNvPr id="28" name="TextBox 5">
            <a:extLst>
              <a:ext uri="{FF2B5EF4-FFF2-40B4-BE49-F238E27FC236}">
                <a16:creationId xmlns:a16="http://schemas.microsoft.com/office/drawing/2014/main" id="{3B20753B-2681-68BB-09F7-008371829BDB}"/>
              </a:ext>
            </a:extLst>
          </p:cNvPr>
          <p:cNvSpPr txBox="1"/>
          <p:nvPr/>
        </p:nvSpPr>
        <p:spPr>
          <a:xfrm>
            <a:off x="455819" y="9824081"/>
            <a:ext cx="17692194" cy="462919"/>
          </a:xfrm>
          <a:prstGeom prst="rect">
            <a:avLst/>
          </a:prstGeom>
        </p:spPr>
        <p:txBody>
          <a:bodyPr lIns="0" tIns="0" rIns="0" bIns="0" rtlCol="0" anchor="t">
            <a:spAutoFit/>
          </a:bodyPr>
          <a:lstStyle/>
          <a:p>
            <a:pPr marL="0" marR="0" lvl="0" indent="0" algn="ctr" defTabSz="914400" rtl="0" eaLnBrk="1" fontAlgn="auto" latinLnBrk="0" hangingPunct="1">
              <a:lnSpc>
                <a:spcPts val="3884"/>
              </a:lnSpc>
              <a:spcBef>
                <a:spcPct val="0"/>
              </a:spcBef>
              <a:spcAft>
                <a:spcPts val="0"/>
              </a:spcAft>
              <a:buClrTx/>
              <a:buSzTx/>
              <a:buFontTx/>
              <a:buNone/>
              <a:tabLst/>
              <a:defRPr/>
            </a:pPr>
            <a:r>
              <a:rPr kumimoji="0" lang="en-US" sz="2774"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箱型圖中間橫線表示中位數，箱型的下端代表第25百分位數，箱型的上端代表第75百分位數。</a:t>
            </a:r>
          </a:p>
        </p:txBody>
      </p:sp>
      <p:sp>
        <p:nvSpPr>
          <p:cNvPr id="29" name="TextBox 4">
            <a:extLst>
              <a:ext uri="{FF2B5EF4-FFF2-40B4-BE49-F238E27FC236}">
                <a16:creationId xmlns:a16="http://schemas.microsoft.com/office/drawing/2014/main" id="{9C1DAAC7-F681-AD28-23AC-0AB7BD770618}"/>
              </a:ext>
            </a:extLst>
          </p:cNvPr>
          <p:cNvSpPr txBox="1"/>
          <p:nvPr/>
        </p:nvSpPr>
        <p:spPr>
          <a:xfrm>
            <a:off x="4292005" y="1943100"/>
            <a:ext cx="615553" cy="6101670"/>
          </a:xfrm>
          <a:prstGeom prst="rect">
            <a:avLst/>
          </a:prstGeom>
        </p:spPr>
        <p:txBody>
          <a:bodyPr vert="eaVert"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相對密度</a:t>
            </a:r>
            <a:r>
              <a:rPr kumimoji="0" lang="zh-TW" alt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 </a:t>
            </a:r>
            <a:r>
              <a:rPr kumimoji="0" 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(群/</a:t>
            </a:r>
            <a:r>
              <a:rPr kumimoji="0" lang="en-US" sz="3399"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樣點</a:t>
            </a:r>
            <a:r>
              <a:rPr kumimoji="0" 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a:t>
            </a:r>
          </a:p>
        </p:txBody>
      </p:sp>
      <p:sp>
        <p:nvSpPr>
          <p:cNvPr id="30" name="文字方塊 29">
            <a:extLst>
              <a:ext uri="{FF2B5EF4-FFF2-40B4-BE49-F238E27FC236}">
                <a16:creationId xmlns:a16="http://schemas.microsoft.com/office/drawing/2014/main" id="{462060B8-A325-BD24-979C-AB5867BB952C}"/>
              </a:ext>
            </a:extLst>
          </p:cNvPr>
          <p:cNvSpPr txBox="1"/>
          <p:nvPr/>
        </p:nvSpPr>
        <p:spPr>
          <a:xfrm>
            <a:off x="13487401" y="2476500"/>
            <a:ext cx="4495800" cy="2217851"/>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zh-TW" altLang="en-US" sz="3200" b="0" i="0" u="none" strike="noStrike" kern="1200" cap="none" spc="0" normalizeH="0" baseline="0" noProof="0" dirty="0">
                <a:ln>
                  <a:noFill/>
                </a:ln>
                <a:solidFill>
                  <a:prstClr val="black"/>
                </a:solidFill>
                <a:effectLst/>
                <a:uLnTx/>
                <a:uFillTx/>
                <a:latin typeface="+mn-ea"/>
                <a:cs typeface="+mn-cs"/>
              </a:rPr>
              <a:t>根據</a:t>
            </a:r>
            <a:r>
              <a:rPr kumimoji="0" lang="en-US" altLang="zh-TW" sz="3200" b="0" i="0" u="none" strike="noStrike" kern="1200" cap="none" spc="0" normalizeH="0" baseline="0" noProof="0" dirty="0">
                <a:ln>
                  <a:noFill/>
                </a:ln>
                <a:solidFill>
                  <a:prstClr val="black"/>
                </a:solidFill>
                <a:effectLst/>
                <a:uLnTx/>
                <a:uFillTx/>
                <a:latin typeface="+mn-ea"/>
                <a:cs typeface="+mn-cs"/>
              </a:rPr>
              <a:t>GLMM</a:t>
            </a:r>
            <a:r>
              <a:rPr kumimoji="0" lang="zh-TW" altLang="en-US" sz="3200" b="0" i="0" u="none" strike="noStrike" kern="1200" cap="none" spc="0" normalizeH="0" baseline="0" noProof="0" dirty="0">
                <a:ln>
                  <a:noFill/>
                </a:ln>
                <a:solidFill>
                  <a:prstClr val="black"/>
                </a:solidFill>
                <a:effectLst/>
                <a:uLnTx/>
                <a:uFillTx/>
                <a:latin typeface="+mn-ea"/>
                <a:cs typeface="+mn-cs"/>
              </a:rPr>
              <a:t>分析，相對密度在不同</a:t>
            </a:r>
            <a:r>
              <a:rPr kumimoji="0" lang="zh-TW" altLang="en-US" sz="3200" i="0" u="none" strike="noStrike" kern="1200" cap="none" spc="0" normalizeH="0" baseline="0" noProof="0" dirty="0">
                <a:ln>
                  <a:noFill/>
                </a:ln>
                <a:solidFill>
                  <a:prstClr val="black"/>
                </a:solidFill>
                <a:effectLst/>
                <a:uLnTx/>
                <a:uFillTx/>
                <a:latin typeface="+mn-ea"/>
                <a:cs typeface="+mn-cs"/>
              </a:rPr>
              <a:t>年間的</a:t>
            </a:r>
            <a:r>
              <a:rPr kumimoji="0" lang="zh-TW" altLang="en-US" sz="3200" b="1" i="0" u="none" strike="noStrike" kern="1200" cap="none" spc="0" normalizeH="0" baseline="0" noProof="0" dirty="0">
                <a:ln>
                  <a:noFill/>
                </a:ln>
                <a:solidFill>
                  <a:prstClr val="black"/>
                </a:solidFill>
                <a:effectLst/>
                <a:uLnTx/>
                <a:uFillTx/>
                <a:latin typeface="+mn-ea"/>
                <a:cs typeface="+mn-cs"/>
              </a:rPr>
              <a:t>差異達</a:t>
            </a:r>
            <a:r>
              <a:rPr kumimoji="0" lang="zh-TW" altLang="en-US" sz="3200" b="0" i="0" u="none" strike="noStrike" kern="1200" cap="none" spc="0" normalizeH="0" baseline="0" noProof="0" dirty="0">
                <a:ln>
                  <a:noFill/>
                </a:ln>
                <a:solidFill>
                  <a:srgbClr val="FF0000"/>
                </a:solidFill>
                <a:effectLst/>
                <a:uLnTx/>
                <a:uFillTx/>
                <a:latin typeface="+mn-ea"/>
                <a:cs typeface="+mn-cs"/>
              </a:rPr>
              <a:t>顯著</a:t>
            </a:r>
            <a:r>
              <a:rPr kumimoji="0" lang="zh-TW" altLang="en-US" sz="3200" b="0" i="0" u="none" strike="noStrike" kern="1200" cap="none" spc="0" normalizeH="0" baseline="0" noProof="0" dirty="0">
                <a:ln>
                  <a:noFill/>
                </a:ln>
                <a:solidFill>
                  <a:prstClr val="black"/>
                </a:solidFill>
                <a:effectLst/>
                <a:uLnTx/>
                <a:uFillTx/>
                <a:latin typeface="+mn-ea"/>
                <a:cs typeface="+mn-cs"/>
              </a:rPr>
              <a:t>。</a:t>
            </a:r>
            <a:r>
              <a:rPr kumimoji="0" lang="en-US" altLang="zh-TW" sz="3200" b="0" i="0" u="none" strike="noStrike" kern="1200" cap="none" spc="0" normalizeH="0" baseline="0" noProof="0" dirty="0">
                <a:ln>
                  <a:noFill/>
                </a:ln>
                <a:solidFill>
                  <a:prstClr val="black"/>
                </a:solidFill>
                <a:effectLst/>
                <a:uLnTx/>
                <a:uFillTx/>
                <a:latin typeface="+mn-ea"/>
                <a:cs typeface="+mn-cs"/>
              </a:rPr>
              <a:t>(p = 0.015)</a:t>
            </a:r>
            <a:endParaRPr kumimoji="0" lang="zh-TW" altLang="en-US" sz="3200" b="0" i="0" u="none" strike="noStrike" kern="1200" cap="none" spc="0" normalizeH="0" baseline="0" noProof="0" dirty="0">
              <a:ln>
                <a:noFill/>
              </a:ln>
              <a:solidFill>
                <a:prstClr val="black"/>
              </a:solidFill>
              <a:effectLst/>
              <a:uLnTx/>
              <a:uFillTx/>
              <a:latin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143500"/>
            <a:chOff x="0" y="0"/>
            <a:chExt cx="2407651" cy="677152"/>
          </a:xfrm>
        </p:grpSpPr>
        <p:sp>
          <p:nvSpPr>
            <p:cNvPr id="3" name="Freeform 3"/>
            <p:cNvSpPr/>
            <p:nvPr/>
          </p:nvSpPr>
          <p:spPr>
            <a:xfrm>
              <a:off x="0" y="0"/>
              <a:ext cx="2407651" cy="677152"/>
            </a:xfrm>
            <a:custGeom>
              <a:avLst/>
              <a:gdLst/>
              <a:ahLst/>
              <a:cxnLst/>
              <a:rect l="l" t="t" r="r" b="b"/>
              <a:pathLst>
                <a:path w="2407651" h="677152">
                  <a:moveTo>
                    <a:pt x="0" y="0"/>
                  </a:moveTo>
                  <a:lnTo>
                    <a:pt x="2407651" y="0"/>
                  </a:lnTo>
                  <a:lnTo>
                    <a:pt x="2407651" y="677152"/>
                  </a:lnTo>
                  <a:lnTo>
                    <a:pt x="0" y="677152"/>
                  </a:lnTo>
                  <a:close/>
                </a:path>
              </a:pathLst>
            </a:custGeom>
            <a:blipFill>
              <a:blip r:embed="rId2">
                <a:alphaModFix amt="86000"/>
              </a:blip>
              <a:stretch>
                <a:fillRect t="-53070" b="-47373"/>
              </a:stretch>
            </a:blipFill>
          </p:spPr>
          <p:txBody>
            <a:bodyPr/>
            <a:lstStyle/>
            <a:p>
              <a:endParaRPr lang="zh-TW" altLang="en-US">
                <a:latin typeface="微軟正黑體" panose="020B0604030504040204" pitchFamily="34" charset="-120"/>
                <a:ea typeface="微軟正黑體" panose="020B0604030504040204" pitchFamily="34" charset="-120"/>
              </a:endParaRPr>
            </a:p>
          </p:txBody>
        </p:sp>
      </p:grpSp>
      <p:sp>
        <p:nvSpPr>
          <p:cNvPr id="4" name="TextBox 4"/>
          <p:cNvSpPr txBox="1"/>
          <p:nvPr/>
        </p:nvSpPr>
        <p:spPr>
          <a:xfrm>
            <a:off x="4419600" y="5905500"/>
            <a:ext cx="10134600" cy="2947089"/>
          </a:xfrm>
          <a:prstGeom prst="rect">
            <a:avLst/>
          </a:prstGeom>
        </p:spPr>
        <p:txBody>
          <a:bodyPr wrap="square" lIns="0" tIns="0" rIns="0" bIns="0" rtlCol="0" anchor="t">
            <a:spAutoFit/>
          </a:bodyPr>
          <a:lstStyle/>
          <a:p>
            <a:pPr algn="ctr">
              <a:lnSpc>
                <a:spcPct val="150000"/>
              </a:lnSpc>
              <a:spcBef>
                <a:spcPct val="0"/>
              </a:spcBef>
            </a:pPr>
            <a:r>
              <a:rPr lang="en-US" sz="6800" dirty="0" err="1">
                <a:solidFill>
                  <a:srgbClr val="212121"/>
                </a:solidFill>
                <a:latin typeface="微軟正黑體" panose="020B0604030504040204" pitchFamily="34" charset="-120"/>
                <a:ea typeface="微軟正黑體" panose="020B0604030504040204" pitchFamily="34" charset="-120"/>
                <a:cs typeface="Poppins"/>
                <a:sym typeface="Poppins"/>
              </a:rPr>
              <a:t>國有林班地繁殖鳥</a:t>
            </a:r>
            <a:r>
              <a:rPr lang="zh-TW" altLang="en-US" sz="6800" dirty="0">
                <a:solidFill>
                  <a:srgbClr val="212121"/>
                </a:solidFill>
                <a:latin typeface="微軟正黑體" panose="020B0604030504040204" pitchFamily="34" charset="-120"/>
                <a:ea typeface="微軟正黑體" panose="020B0604030504040204" pitchFamily="34" charset="-120"/>
                <a:cs typeface="Poppins"/>
                <a:sym typeface="Poppins"/>
              </a:rPr>
              <a:t>類</a:t>
            </a:r>
            <a:r>
              <a:rPr lang="en-US" sz="6800" dirty="0" err="1">
                <a:solidFill>
                  <a:srgbClr val="212121"/>
                </a:solidFill>
                <a:latin typeface="微軟正黑體" panose="020B0604030504040204" pitchFamily="34" charset="-120"/>
                <a:ea typeface="微軟正黑體" panose="020B0604030504040204" pitchFamily="34" charset="-120"/>
                <a:cs typeface="Poppins"/>
                <a:sym typeface="Poppins"/>
              </a:rPr>
              <a:t>調查</a:t>
            </a:r>
            <a:endParaRPr lang="en-US" sz="6800" dirty="0">
              <a:solidFill>
                <a:srgbClr val="212121"/>
              </a:solidFill>
              <a:latin typeface="微軟正黑體" panose="020B0604030504040204" pitchFamily="34" charset="-120"/>
              <a:ea typeface="微軟正黑體" panose="020B0604030504040204" pitchFamily="34" charset="-120"/>
              <a:cs typeface="Poppins"/>
              <a:sym typeface="Poppins"/>
            </a:endParaRPr>
          </a:p>
          <a:p>
            <a:pPr algn="ctr">
              <a:lnSpc>
                <a:spcPct val="150000"/>
              </a:lnSpc>
              <a:spcBef>
                <a:spcPct val="0"/>
              </a:spcBef>
            </a:pPr>
            <a:r>
              <a:rPr lang="zh-TW" altLang="en-US" sz="6800" dirty="0">
                <a:solidFill>
                  <a:srgbClr val="212121"/>
                </a:solidFill>
                <a:latin typeface="微軟正黑體" panose="020B0604030504040204" pitchFamily="34" charset="-120"/>
                <a:cs typeface="Poppins"/>
                <a:sym typeface="Poppins"/>
              </a:rPr>
              <a:t>資料分析與成果</a:t>
            </a:r>
            <a:endParaRPr lang="en-US" altLang="zh-TW" sz="6800" dirty="0">
              <a:solidFill>
                <a:srgbClr val="212121"/>
              </a:solidFill>
              <a:latin typeface="微軟正黑體" panose="020B0604030504040204" pitchFamily="34" charset="-120"/>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F2E4"/>
        </a:solidFill>
        <a:effectLst/>
      </p:bgPr>
    </p:bg>
    <p:spTree>
      <p:nvGrpSpPr>
        <p:cNvPr id="1" name=""/>
        <p:cNvGrpSpPr/>
        <p:nvPr/>
      </p:nvGrpSpPr>
      <p:grpSpPr>
        <a:xfrm>
          <a:off x="0" y="0"/>
          <a:ext cx="0" cy="0"/>
          <a:chOff x="0" y="0"/>
          <a:chExt cx="0" cy="0"/>
        </a:xfrm>
      </p:grpSpPr>
      <p:sp>
        <p:nvSpPr>
          <p:cNvPr id="2" name="Freeform 2"/>
          <p:cNvSpPr/>
          <p:nvPr/>
        </p:nvSpPr>
        <p:spPr>
          <a:xfrm>
            <a:off x="762000" y="361262"/>
            <a:ext cx="3513695" cy="9564475"/>
          </a:xfrm>
          <a:custGeom>
            <a:avLst/>
            <a:gdLst/>
            <a:ahLst/>
            <a:cxnLst/>
            <a:rect l="l" t="t" r="r" b="b"/>
            <a:pathLst>
              <a:path w="3513695" h="9564475">
                <a:moveTo>
                  <a:pt x="0" y="0"/>
                </a:moveTo>
                <a:lnTo>
                  <a:pt x="3513695" y="0"/>
                </a:lnTo>
                <a:lnTo>
                  <a:pt x="3513695" y="9564475"/>
                </a:lnTo>
                <a:lnTo>
                  <a:pt x="0" y="9564475"/>
                </a:lnTo>
                <a:lnTo>
                  <a:pt x="0" y="0"/>
                </a:lnTo>
                <a:close/>
              </a:path>
            </a:pathLst>
          </a:custGeom>
          <a:blipFill>
            <a:blip r:embed="rId2"/>
            <a:stretch>
              <a:fillRect l="-16893" r="-16893"/>
            </a:stretch>
          </a:blipFill>
        </p:spPr>
        <p:txBody>
          <a:bodyPr/>
          <a:lstStyle/>
          <a:p>
            <a:endParaRPr lang="zh-TW" altLang="en-US">
              <a:latin typeface="+mn-ea"/>
            </a:endParaRPr>
          </a:p>
        </p:txBody>
      </p:sp>
      <p:grpSp>
        <p:nvGrpSpPr>
          <p:cNvPr id="15" name="群組 14">
            <a:extLst>
              <a:ext uri="{FF2B5EF4-FFF2-40B4-BE49-F238E27FC236}">
                <a16:creationId xmlns:a16="http://schemas.microsoft.com/office/drawing/2014/main" id="{197AA61C-150A-EDFB-19E2-567DDDE1EB7F}"/>
              </a:ext>
            </a:extLst>
          </p:cNvPr>
          <p:cNvGrpSpPr/>
          <p:nvPr/>
        </p:nvGrpSpPr>
        <p:grpSpPr>
          <a:xfrm>
            <a:off x="5181600" y="-103791"/>
            <a:ext cx="8754807" cy="10494579"/>
            <a:chOff x="554157" y="132636"/>
            <a:chExt cx="8213213" cy="10021727"/>
          </a:xfrm>
        </p:grpSpPr>
        <p:sp>
          <p:nvSpPr>
            <p:cNvPr id="12" name="矩形: 圓角 11">
              <a:extLst>
                <a:ext uri="{FF2B5EF4-FFF2-40B4-BE49-F238E27FC236}">
                  <a16:creationId xmlns:a16="http://schemas.microsoft.com/office/drawing/2014/main" id="{F3DC37B1-D8E5-F08D-A08F-6DFD156D00F0}"/>
                </a:ext>
              </a:extLst>
            </p:cNvPr>
            <p:cNvSpPr/>
            <p:nvPr/>
          </p:nvSpPr>
          <p:spPr>
            <a:xfrm>
              <a:off x="554157" y="132636"/>
              <a:ext cx="8213213" cy="10021727"/>
            </a:xfrm>
            <a:prstGeom prst="roundRect">
              <a:avLst>
                <a:gd name="adj" fmla="val 5704"/>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mn-ea"/>
              </a:endParaRPr>
            </a:p>
          </p:txBody>
        </p:sp>
        <p:pic>
          <p:nvPicPr>
            <p:cNvPr id="13" name="圖片 12" descr="一張含有 文字, 圖表, 折紙, 樣式 的圖片&#10;&#10;自動產生的描述">
              <a:extLst>
                <a:ext uri="{FF2B5EF4-FFF2-40B4-BE49-F238E27FC236}">
                  <a16:creationId xmlns:a16="http://schemas.microsoft.com/office/drawing/2014/main" id="{22A90714-D25A-1AF4-4B87-EEAF317EC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43" y="909570"/>
              <a:ext cx="7863469" cy="9091679"/>
            </a:xfrm>
            <a:prstGeom prst="rect">
              <a:avLst/>
            </a:prstGeom>
          </p:spPr>
        </p:pic>
      </p:grpSp>
      <p:sp>
        <p:nvSpPr>
          <p:cNvPr id="4" name="TextBox 4"/>
          <p:cNvSpPr txBox="1"/>
          <p:nvPr/>
        </p:nvSpPr>
        <p:spPr>
          <a:xfrm>
            <a:off x="6623877" y="0"/>
            <a:ext cx="6711123" cy="769441"/>
          </a:xfrm>
          <a:prstGeom prst="rect">
            <a:avLst/>
          </a:prstGeom>
        </p:spPr>
        <p:txBody>
          <a:bodyPr wrap="square" lIns="0" tIns="0" rIns="0" bIns="0" rtlCol="0" anchor="t">
            <a:spAutoFit/>
          </a:bodyPr>
          <a:lstStyle/>
          <a:p>
            <a:pPr marL="0" lvl="0" indent="0" algn="l">
              <a:lnSpc>
                <a:spcPts val="6000"/>
              </a:lnSpc>
              <a:spcBef>
                <a:spcPct val="0"/>
              </a:spcBef>
            </a:pPr>
            <a:r>
              <a:rPr lang="zh-TW" altLang="en-US" sz="5000" b="1" u="none" dirty="0">
                <a:solidFill>
                  <a:srgbClr val="1A401F"/>
                </a:solidFill>
                <a:latin typeface="+mn-ea"/>
                <a:cs typeface="Hatton"/>
                <a:sym typeface="Hatton"/>
              </a:rPr>
              <a:t>鳥類 </a:t>
            </a:r>
            <a:r>
              <a:rPr lang="en-US" sz="5000" b="1" u="none" dirty="0" err="1">
                <a:solidFill>
                  <a:srgbClr val="1A401F"/>
                </a:solidFill>
                <a:latin typeface="+mn-ea"/>
                <a:cs typeface="Hatton"/>
                <a:sym typeface="Hatton"/>
              </a:rPr>
              <a:t>資料</a:t>
            </a:r>
            <a:r>
              <a:rPr lang="zh-TW" altLang="en-US" sz="5000" b="1" u="none" dirty="0">
                <a:solidFill>
                  <a:srgbClr val="1A401F"/>
                </a:solidFill>
                <a:latin typeface="+mn-ea"/>
                <a:cs typeface="Hatton"/>
                <a:sym typeface="Hatton"/>
              </a:rPr>
              <a:t>彙整與</a:t>
            </a:r>
            <a:r>
              <a:rPr lang="en-US" sz="5000" b="1" u="none" dirty="0" err="1">
                <a:solidFill>
                  <a:srgbClr val="1A401F"/>
                </a:solidFill>
                <a:latin typeface="+mn-ea"/>
                <a:cs typeface="Hatton"/>
                <a:sym typeface="Hatton"/>
              </a:rPr>
              <a:t>檢核</a:t>
            </a:r>
            <a:endParaRPr lang="en-US" sz="5000" b="1" u="none" dirty="0">
              <a:solidFill>
                <a:srgbClr val="1A401F"/>
              </a:solidFill>
              <a:latin typeface="+mn-ea"/>
              <a:cs typeface="Hatton"/>
              <a:sym typeface="Hatton"/>
            </a:endParaRPr>
          </a:p>
        </p:txBody>
      </p:sp>
      <p:sp>
        <p:nvSpPr>
          <p:cNvPr id="16" name="橢圓 15">
            <a:extLst>
              <a:ext uri="{FF2B5EF4-FFF2-40B4-BE49-F238E27FC236}">
                <a16:creationId xmlns:a16="http://schemas.microsoft.com/office/drawing/2014/main" id="{A376160B-B8BB-D652-652E-52A042475912}"/>
              </a:ext>
            </a:extLst>
          </p:cNvPr>
          <p:cNvSpPr/>
          <p:nvPr/>
        </p:nvSpPr>
        <p:spPr>
          <a:xfrm>
            <a:off x="8534400" y="1600112"/>
            <a:ext cx="5638800" cy="2209800"/>
          </a:xfrm>
          <a:prstGeom prst="ellipse">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atin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2" name="Freeform 2"/>
          <p:cNvSpPr/>
          <p:nvPr/>
        </p:nvSpPr>
        <p:spPr>
          <a:xfrm>
            <a:off x="11115809" y="0"/>
            <a:ext cx="7172191" cy="10137373"/>
          </a:xfrm>
          <a:custGeom>
            <a:avLst/>
            <a:gdLst/>
            <a:ahLst/>
            <a:cxnLst/>
            <a:rect l="l" t="t" r="r" b="b"/>
            <a:pathLst>
              <a:path w="7172191" h="10137373">
                <a:moveTo>
                  <a:pt x="0" y="0"/>
                </a:moveTo>
                <a:lnTo>
                  <a:pt x="7172191" y="0"/>
                </a:lnTo>
                <a:lnTo>
                  <a:pt x="7172191" y="10137373"/>
                </a:lnTo>
                <a:lnTo>
                  <a:pt x="0" y="10137373"/>
                </a:lnTo>
                <a:lnTo>
                  <a:pt x="0" y="0"/>
                </a:lnTo>
                <a:close/>
              </a:path>
            </a:pathLst>
          </a:custGeom>
          <a:blipFill>
            <a:blip r:embed="rId3"/>
            <a:stretch>
              <a:fillRect/>
            </a:stretch>
          </a:blipFill>
        </p:spPr>
        <p:txBody>
          <a:bodyPr/>
          <a:lstStyle/>
          <a:p>
            <a:endParaRPr lang="zh-TW" altLang="en-US">
              <a:latin typeface="微軟正黑體" panose="020B0604030504040204" pitchFamily="34" charset="-120"/>
              <a:ea typeface="微軟正黑體" panose="020B0604030504040204" pitchFamily="34" charset="-120"/>
            </a:endParaRPr>
          </a:p>
        </p:txBody>
      </p:sp>
      <p:grpSp>
        <p:nvGrpSpPr>
          <p:cNvPr id="3" name="Group 3"/>
          <p:cNvGrpSpPr/>
          <p:nvPr/>
        </p:nvGrpSpPr>
        <p:grpSpPr>
          <a:xfrm>
            <a:off x="6344360" y="0"/>
            <a:ext cx="7177758" cy="7495933"/>
            <a:chOff x="0" y="0"/>
            <a:chExt cx="689310" cy="719866"/>
          </a:xfrm>
        </p:grpSpPr>
        <p:sp>
          <p:nvSpPr>
            <p:cNvPr id="4" name="Freeform 4"/>
            <p:cNvSpPr/>
            <p:nvPr/>
          </p:nvSpPr>
          <p:spPr>
            <a:xfrm>
              <a:off x="0" y="0"/>
              <a:ext cx="689310" cy="719866"/>
            </a:xfrm>
            <a:custGeom>
              <a:avLst/>
              <a:gdLst/>
              <a:ahLst/>
              <a:cxnLst/>
              <a:rect l="l" t="t" r="r" b="b"/>
              <a:pathLst>
                <a:path w="689310" h="719866">
                  <a:moveTo>
                    <a:pt x="344655" y="719866"/>
                  </a:moveTo>
                  <a:lnTo>
                    <a:pt x="689310" y="0"/>
                  </a:lnTo>
                  <a:lnTo>
                    <a:pt x="0" y="0"/>
                  </a:lnTo>
                  <a:lnTo>
                    <a:pt x="344655" y="719866"/>
                  </a:lnTo>
                  <a:close/>
                </a:path>
              </a:pathLst>
            </a:custGeom>
            <a:solidFill>
              <a:srgbClr val="D6DBC3"/>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5" name="TextBox 5"/>
            <p:cNvSpPr txBox="1"/>
            <p:nvPr/>
          </p:nvSpPr>
          <p:spPr>
            <a:xfrm>
              <a:off x="107705" y="3794"/>
              <a:ext cx="473901" cy="381848"/>
            </a:xfrm>
            <a:prstGeom prst="rect">
              <a:avLst/>
            </a:prstGeom>
          </p:spPr>
          <p:txBody>
            <a:bodyPr lIns="50800" tIns="50800" rIns="50800" bIns="50800" rtlCol="0" anchor="ctr"/>
            <a:lstStyle/>
            <a:p>
              <a:pPr algn="ctr">
                <a:lnSpc>
                  <a:spcPts val="3359"/>
                </a:lnSpc>
              </a:pPr>
              <a:endParaRPr>
                <a:latin typeface="微軟正黑體" panose="020B0604030504040204" pitchFamily="34" charset="-120"/>
                <a:ea typeface="微軟正黑體" panose="020B0604030504040204" pitchFamily="34" charset="-120"/>
              </a:endParaRPr>
            </a:p>
          </p:txBody>
        </p:sp>
      </p:grpSp>
      <p:grpSp>
        <p:nvGrpSpPr>
          <p:cNvPr id="6" name="Group 6"/>
          <p:cNvGrpSpPr/>
          <p:nvPr/>
        </p:nvGrpSpPr>
        <p:grpSpPr>
          <a:xfrm rot="-10800000">
            <a:off x="6705224" y="5758114"/>
            <a:ext cx="7313292" cy="4379259"/>
            <a:chOff x="0" y="0"/>
            <a:chExt cx="704188" cy="421674"/>
          </a:xfrm>
        </p:grpSpPr>
        <p:sp>
          <p:nvSpPr>
            <p:cNvPr id="7" name="Freeform 7"/>
            <p:cNvSpPr/>
            <p:nvPr/>
          </p:nvSpPr>
          <p:spPr>
            <a:xfrm>
              <a:off x="0" y="0"/>
              <a:ext cx="704189" cy="421674"/>
            </a:xfrm>
            <a:custGeom>
              <a:avLst/>
              <a:gdLst/>
              <a:ahLst/>
              <a:cxnLst/>
              <a:rect l="l" t="t" r="r" b="b"/>
              <a:pathLst>
                <a:path w="704189" h="421674">
                  <a:moveTo>
                    <a:pt x="352094" y="421674"/>
                  </a:moveTo>
                  <a:lnTo>
                    <a:pt x="704189" y="0"/>
                  </a:lnTo>
                  <a:lnTo>
                    <a:pt x="0" y="0"/>
                  </a:lnTo>
                  <a:lnTo>
                    <a:pt x="352094" y="421674"/>
                  </a:lnTo>
                  <a:close/>
                </a:path>
              </a:pathLst>
            </a:custGeom>
            <a:solidFill>
              <a:srgbClr val="D6DBC3"/>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8" name="TextBox 8"/>
            <p:cNvSpPr txBox="1"/>
            <p:nvPr/>
          </p:nvSpPr>
          <p:spPr>
            <a:xfrm>
              <a:off x="110029" y="-17505"/>
              <a:ext cx="484130" cy="243402"/>
            </a:xfrm>
            <a:prstGeom prst="rect">
              <a:avLst/>
            </a:prstGeom>
          </p:spPr>
          <p:txBody>
            <a:bodyPr lIns="50800" tIns="50800" rIns="50800" bIns="50800" rtlCol="0" anchor="ctr"/>
            <a:lstStyle/>
            <a:p>
              <a:pPr algn="ctr">
                <a:lnSpc>
                  <a:spcPts val="3359"/>
                </a:lnSpc>
              </a:pPr>
              <a:endParaRPr>
                <a:latin typeface="微軟正黑體" panose="020B0604030504040204" pitchFamily="34" charset="-120"/>
                <a:ea typeface="微軟正黑體" panose="020B0604030504040204" pitchFamily="34" charset="-120"/>
              </a:endParaRPr>
            </a:p>
          </p:txBody>
        </p:sp>
      </p:grpSp>
      <p:sp>
        <p:nvSpPr>
          <p:cNvPr id="9" name="TextBox 9"/>
          <p:cNvSpPr txBox="1"/>
          <p:nvPr/>
        </p:nvSpPr>
        <p:spPr>
          <a:xfrm>
            <a:off x="661964" y="1879638"/>
            <a:ext cx="10996636" cy="6104235"/>
          </a:xfrm>
          <a:prstGeom prst="rect">
            <a:avLst/>
          </a:prstGeom>
        </p:spPr>
        <p:txBody>
          <a:bodyPr wrap="square" lIns="0" tIns="0" rIns="0" bIns="0" rtlCol="0" anchor="t">
            <a:spAutoFit/>
          </a:bodyPr>
          <a:lstStyle/>
          <a:p>
            <a:pPr marL="801299" lvl="1" indent="-400649">
              <a:lnSpc>
                <a:spcPts val="6791"/>
              </a:lnSpc>
              <a:buFont typeface="Arial"/>
              <a:buChar char="•"/>
            </a:pPr>
            <a:r>
              <a:rPr lang="zh-TW" altLang="en-US" sz="3711" spc="527" dirty="0">
                <a:solidFill>
                  <a:srgbClr val="000000"/>
                </a:solidFill>
                <a:latin typeface="微軟正黑體" panose="020B0604030504040204" pitchFamily="34" charset="-120"/>
                <a:ea typeface="微軟正黑體" panose="020B0604030504040204" pitchFamily="34" charset="-120"/>
                <a:cs typeface="Open Sans 1"/>
                <a:sym typeface="Open Sans 1"/>
              </a:rPr>
              <a:t>調查</a:t>
            </a:r>
            <a:r>
              <a:rPr lang="en-US" sz="3711" spc="527" dirty="0">
                <a:solidFill>
                  <a:srgbClr val="000000"/>
                </a:solidFill>
                <a:latin typeface="微軟正黑體" panose="020B0604030504040204" pitchFamily="34" charset="-120"/>
                <a:ea typeface="微軟正黑體" panose="020B0604030504040204" pitchFamily="34" charset="-120"/>
                <a:cs typeface="Open Sans 1"/>
                <a:sym typeface="Open Sans 1"/>
              </a:rPr>
              <a:t>成員：</a:t>
            </a:r>
            <a:r>
              <a:rPr lang="en-US" altLang="zh-TW" sz="3711" spc="527" dirty="0">
                <a:solidFill>
                  <a:srgbClr val="000000"/>
                </a:solidFill>
                <a:latin typeface="微軟正黑體" panose="020B0604030504040204" pitchFamily="34" charset="-120"/>
                <a:ea typeface="微軟正黑體" panose="020B0604030504040204" pitchFamily="34" charset="-120"/>
                <a:cs typeface="Open Sans 1"/>
                <a:sym typeface="Open Sans 1"/>
              </a:rPr>
              <a:t>59.</a:t>
            </a:r>
            <a:r>
              <a:rPr lang="zh-TW" altLang="en-US" sz="3711" spc="527" dirty="0">
                <a:solidFill>
                  <a:srgbClr val="000000"/>
                </a:solidFill>
                <a:latin typeface="微軟正黑體" panose="020B0604030504040204" pitchFamily="34" charset="-120"/>
                <a:ea typeface="微軟正黑體" panose="020B0604030504040204" pitchFamily="34" charset="-120"/>
                <a:cs typeface="Open Sans 1"/>
                <a:sym typeface="Open Sans 1"/>
              </a:rPr>
              <a:t> </a:t>
            </a:r>
            <a:r>
              <a:rPr lang="en-US" altLang="zh-TW" sz="3711" spc="527" dirty="0">
                <a:solidFill>
                  <a:srgbClr val="000000"/>
                </a:solidFill>
                <a:latin typeface="微軟正黑體" panose="020B0604030504040204" pitchFamily="34" charset="-120"/>
                <a:ea typeface="微軟正黑體" panose="020B0604030504040204" pitchFamily="34" charset="-120"/>
                <a:cs typeface="Open Sans 1"/>
                <a:sym typeface="Open Sans 1"/>
              </a:rPr>
              <a:t>6 (</a:t>
            </a:r>
            <a:r>
              <a:rPr lang="en-US" altLang="zh-TW" sz="3600" spc="555" dirty="0">
                <a:solidFill>
                  <a:srgbClr val="000000"/>
                </a:solidFill>
                <a:latin typeface="微軟正黑體" panose="020B0604030504040204" pitchFamily="34" charset="-120"/>
                <a:ea typeface="微軟正黑體" panose="020B0604030504040204" pitchFamily="34" charset="-120"/>
                <a:cs typeface="Open Sans 1"/>
                <a:sym typeface="Open Sans 1"/>
              </a:rPr>
              <a:t>±</a:t>
            </a:r>
            <a:r>
              <a:rPr lang="en-US" altLang="zh-TW" sz="3711" spc="527" dirty="0">
                <a:solidFill>
                  <a:srgbClr val="000000"/>
                </a:solidFill>
                <a:latin typeface="微軟正黑體" panose="020B0604030504040204" pitchFamily="34" charset="-120"/>
                <a:ea typeface="微軟正黑體" panose="020B0604030504040204" pitchFamily="34" charset="-120"/>
                <a:cs typeface="Open Sans 1"/>
                <a:sym typeface="Open Sans 1"/>
              </a:rPr>
              <a:t>25.7)</a:t>
            </a:r>
            <a:r>
              <a:rPr lang="zh-TW" altLang="en-US" sz="3711" spc="527" dirty="0">
                <a:solidFill>
                  <a:srgbClr val="000000"/>
                </a:solidFill>
                <a:latin typeface="微軟正黑體" panose="020B0604030504040204" pitchFamily="34" charset="-120"/>
                <a:ea typeface="微軟正黑體" panose="020B0604030504040204" pitchFamily="34" charset="-120"/>
                <a:cs typeface="Open Sans 1"/>
                <a:sym typeface="Open Sans 1"/>
              </a:rPr>
              <a:t>人</a:t>
            </a:r>
            <a:r>
              <a:rPr lang="en-US" altLang="zh-TW" sz="3711" spc="527" dirty="0">
                <a:solidFill>
                  <a:srgbClr val="000000"/>
                </a:solidFill>
                <a:latin typeface="微軟正黑體" panose="020B0604030504040204" pitchFamily="34" charset="-120"/>
                <a:ea typeface="微軟正黑體" panose="020B0604030504040204" pitchFamily="34" charset="-120"/>
                <a:cs typeface="Open Sans 1"/>
                <a:sym typeface="Open Sans 1"/>
              </a:rPr>
              <a:t>/</a:t>
            </a:r>
            <a:r>
              <a:rPr lang="zh-TW" altLang="en-US" sz="3711" spc="527" dirty="0">
                <a:solidFill>
                  <a:srgbClr val="000000"/>
                </a:solidFill>
                <a:latin typeface="微軟正黑體" panose="020B0604030504040204" pitchFamily="34" charset="-120"/>
                <a:ea typeface="微軟正黑體" panose="020B0604030504040204" pitchFamily="34" charset="-120"/>
                <a:cs typeface="Open Sans 1"/>
                <a:sym typeface="Open Sans 1"/>
              </a:rPr>
              <a:t>年 </a:t>
            </a:r>
            <a:r>
              <a:rPr lang="en-US" altLang="zh-TW" sz="2800" spc="527" dirty="0">
                <a:solidFill>
                  <a:srgbClr val="000000"/>
                </a:solidFill>
                <a:latin typeface="微軟正黑體" panose="020B0604030504040204" pitchFamily="34" charset="-120"/>
                <a:ea typeface="微軟正黑體" panose="020B0604030504040204" pitchFamily="34" charset="-120"/>
                <a:cs typeface="Open Sans 1"/>
                <a:sym typeface="Open Sans 1"/>
              </a:rPr>
              <a:t>(</a:t>
            </a:r>
            <a:r>
              <a:rPr lang="zh-TW" altLang="en-US" sz="2800" spc="527" dirty="0">
                <a:solidFill>
                  <a:srgbClr val="000000"/>
                </a:solidFill>
                <a:latin typeface="微軟正黑體" panose="020B0604030504040204" pitchFamily="34" charset="-120"/>
                <a:ea typeface="微軟正黑體" panose="020B0604030504040204" pitchFamily="34" charset="-120"/>
                <a:cs typeface="Open Sans 1"/>
                <a:sym typeface="Open Sans 1"/>
              </a:rPr>
              <a:t>共</a:t>
            </a:r>
            <a:r>
              <a:rPr lang="en-US" altLang="zh-TW" sz="2800" spc="527" dirty="0">
                <a:solidFill>
                  <a:srgbClr val="000000"/>
                </a:solidFill>
                <a:latin typeface="微軟正黑體" panose="020B0604030504040204" pitchFamily="34" charset="-120"/>
                <a:ea typeface="微軟正黑體" panose="020B0604030504040204" pitchFamily="34" charset="-120"/>
                <a:cs typeface="Open Sans 1"/>
                <a:sym typeface="Open Sans 1"/>
              </a:rPr>
              <a:t>155</a:t>
            </a:r>
            <a:r>
              <a:rPr lang="zh-TW" altLang="en-US" sz="2800" spc="527" dirty="0">
                <a:solidFill>
                  <a:srgbClr val="000000"/>
                </a:solidFill>
                <a:latin typeface="微軟正黑體" panose="020B0604030504040204" pitchFamily="34" charset="-120"/>
                <a:ea typeface="微軟正黑體" panose="020B0604030504040204" pitchFamily="34" charset="-120"/>
                <a:cs typeface="Open Sans 1"/>
                <a:sym typeface="Open Sans 1"/>
              </a:rPr>
              <a:t>人</a:t>
            </a:r>
            <a:r>
              <a:rPr lang="en-US" altLang="zh-TW" sz="2800" spc="527" dirty="0">
                <a:solidFill>
                  <a:srgbClr val="000000"/>
                </a:solidFill>
                <a:latin typeface="微軟正黑體" panose="020B0604030504040204" pitchFamily="34" charset="-120"/>
                <a:ea typeface="微軟正黑體" panose="020B0604030504040204" pitchFamily="34" charset="-120"/>
                <a:cs typeface="Open Sans 1"/>
                <a:sym typeface="Open Sans 1"/>
              </a:rPr>
              <a:t>)</a:t>
            </a:r>
            <a:endParaRPr lang="en-US" sz="3711" spc="527" dirty="0">
              <a:solidFill>
                <a:srgbClr val="000000"/>
              </a:solidFill>
              <a:latin typeface="微軟正黑體" panose="020B0604030504040204" pitchFamily="34" charset="-120"/>
              <a:ea typeface="微軟正黑體" panose="020B0604030504040204" pitchFamily="34" charset="-120"/>
              <a:cs typeface="Open Sans 1"/>
              <a:sym typeface="Open Sans 1"/>
            </a:endParaRPr>
          </a:p>
          <a:p>
            <a:pPr marL="1258499" lvl="2" indent="-400649">
              <a:lnSpc>
                <a:spcPts val="6791"/>
              </a:lnSpc>
              <a:buFont typeface="Arial"/>
              <a:buChar char="•"/>
            </a:pPr>
            <a:r>
              <a:rPr lang="zh-TW" altLang="en-US" sz="3711" spc="527" dirty="0">
                <a:solidFill>
                  <a:srgbClr val="000000"/>
                </a:solidFill>
                <a:latin typeface="微軟正黑體" panose="020B0604030504040204" pitchFamily="34" charset="-120"/>
                <a:ea typeface="微軟正黑體" panose="020B0604030504040204" pitchFamily="34" charset="-120"/>
                <a:cs typeface="Open Sans 1"/>
                <a:sym typeface="Open Sans 1"/>
              </a:rPr>
              <a:t>森林</a:t>
            </a:r>
            <a:r>
              <a:rPr lang="en-US" sz="3711" spc="527" dirty="0" err="1">
                <a:solidFill>
                  <a:srgbClr val="000000"/>
                </a:solidFill>
                <a:latin typeface="微軟正黑體" panose="020B0604030504040204" pitchFamily="34" charset="-120"/>
                <a:ea typeface="微軟正黑體" panose="020B0604030504040204" pitchFamily="34" charset="-120"/>
                <a:cs typeface="Open Sans 1"/>
                <a:sym typeface="Open Sans 1"/>
              </a:rPr>
              <a:t>護管員</a:t>
            </a:r>
            <a:endParaRPr lang="en-US" sz="3711" spc="527" dirty="0">
              <a:solidFill>
                <a:srgbClr val="000000"/>
              </a:solidFill>
              <a:latin typeface="微軟正黑體" panose="020B0604030504040204" pitchFamily="34" charset="-120"/>
              <a:ea typeface="微軟正黑體" panose="020B0604030504040204" pitchFamily="34" charset="-120"/>
              <a:cs typeface="Open Sans 1"/>
              <a:sym typeface="Open Sans 1"/>
            </a:endParaRPr>
          </a:p>
          <a:p>
            <a:pPr marL="1258499" lvl="2" indent="-400649">
              <a:lnSpc>
                <a:spcPts val="6791"/>
              </a:lnSpc>
              <a:buFont typeface="Arial"/>
              <a:buChar char="•"/>
            </a:pPr>
            <a:r>
              <a:rPr lang="en-US" altLang="zh-TW" sz="3711" spc="527" dirty="0" err="1">
                <a:solidFill>
                  <a:srgbClr val="000000"/>
                </a:solidFill>
                <a:latin typeface="微軟正黑體" panose="020B0604030504040204" pitchFamily="34" charset="-120"/>
                <a:cs typeface="Open Sans 1"/>
                <a:sym typeface="Open Sans 1"/>
              </a:rPr>
              <a:t>國家森林志工</a:t>
            </a:r>
            <a:endParaRPr lang="en-US" altLang="zh-TW" sz="3711" spc="527" dirty="0">
              <a:solidFill>
                <a:srgbClr val="000000"/>
              </a:solidFill>
              <a:latin typeface="微軟正黑體" panose="020B0604030504040204" pitchFamily="34" charset="-120"/>
              <a:cs typeface="Open Sans 1"/>
              <a:sym typeface="Open Sans 1"/>
            </a:endParaRPr>
          </a:p>
          <a:p>
            <a:pPr marL="1258499" lvl="2" indent="-400649">
              <a:lnSpc>
                <a:spcPts val="6791"/>
              </a:lnSpc>
              <a:buFont typeface="Arial"/>
              <a:buChar char="•"/>
            </a:pPr>
            <a:r>
              <a:rPr lang="en-US" altLang="zh-TW" sz="3711" spc="527" dirty="0" err="1">
                <a:solidFill>
                  <a:srgbClr val="000000"/>
                </a:solidFill>
                <a:latin typeface="微軟正黑體" panose="020B0604030504040204" pitchFamily="34" charset="-120"/>
                <a:cs typeface="Open Sans 1"/>
                <a:sym typeface="Open Sans 1"/>
              </a:rPr>
              <a:t>自然教育中心的環境教育教師</a:t>
            </a:r>
            <a:endParaRPr lang="en-US" altLang="zh-TW" sz="3711" spc="527" dirty="0">
              <a:solidFill>
                <a:srgbClr val="000000"/>
              </a:solidFill>
              <a:latin typeface="微軟正黑體" panose="020B0604030504040204" pitchFamily="34" charset="-120"/>
              <a:cs typeface="Open Sans 1"/>
              <a:sym typeface="Open Sans 1"/>
            </a:endParaRPr>
          </a:p>
          <a:p>
            <a:pPr marL="1258499" lvl="2" indent="-400649">
              <a:lnSpc>
                <a:spcPts val="6791"/>
              </a:lnSpc>
              <a:buFont typeface="Arial"/>
              <a:buChar char="•"/>
            </a:pPr>
            <a:r>
              <a:rPr lang="en-US" altLang="zh-TW" sz="3711" spc="527" dirty="0" err="1">
                <a:solidFill>
                  <a:srgbClr val="000000"/>
                </a:solidFill>
                <a:latin typeface="微軟正黑體" panose="020B0604030504040204" pitchFamily="34" charset="-120"/>
                <a:cs typeface="Open Sans 1"/>
                <a:sym typeface="Open Sans 1"/>
              </a:rPr>
              <a:t>社區人員</a:t>
            </a:r>
            <a:endParaRPr lang="en-US" altLang="zh-TW" sz="3711" spc="527" dirty="0">
              <a:solidFill>
                <a:srgbClr val="000000"/>
              </a:solidFill>
              <a:latin typeface="微軟正黑體" panose="020B0604030504040204" pitchFamily="34" charset="-120"/>
              <a:cs typeface="Open Sans 1"/>
              <a:sym typeface="Open Sans 1"/>
            </a:endParaRPr>
          </a:p>
          <a:p>
            <a:pPr marL="1258499" lvl="2" indent="-400649">
              <a:lnSpc>
                <a:spcPts val="6791"/>
              </a:lnSpc>
              <a:buFont typeface="Arial"/>
              <a:buChar char="•"/>
            </a:pPr>
            <a:endParaRPr lang="en-US" sz="3711" spc="527" dirty="0">
              <a:solidFill>
                <a:srgbClr val="000000"/>
              </a:solidFill>
              <a:latin typeface="微軟正黑體" panose="020B0604030504040204" pitchFamily="34" charset="-120"/>
              <a:ea typeface="微軟正黑體" panose="020B0604030504040204" pitchFamily="34" charset="-120"/>
              <a:cs typeface="Open Sans 1"/>
              <a:sym typeface="Open Sans 1"/>
            </a:endParaRPr>
          </a:p>
          <a:p>
            <a:pPr marL="801299" lvl="1" indent="-400649" algn="l">
              <a:lnSpc>
                <a:spcPts val="6791"/>
              </a:lnSpc>
              <a:buFont typeface="Arial"/>
              <a:buChar char="•"/>
            </a:pPr>
            <a:r>
              <a:rPr lang="en-US" sz="3711" spc="527" dirty="0" err="1">
                <a:solidFill>
                  <a:srgbClr val="000000"/>
                </a:solidFill>
                <a:latin typeface="微軟正黑體" panose="020B0604030504040204" pitchFamily="34" charset="-120"/>
                <a:ea typeface="微軟正黑體" panose="020B0604030504040204" pitchFamily="34" charset="-120"/>
                <a:cs typeface="Open Sans 1"/>
                <a:sym typeface="Open Sans 1"/>
              </a:rPr>
              <a:t>調查樣區數</a:t>
            </a:r>
            <a:r>
              <a:rPr lang="en-US" sz="3711" spc="527" dirty="0">
                <a:solidFill>
                  <a:srgbClr val="000000"/>
                </a:solidFill>
                <a:latin typeface="微軟正黑體" panose="020B0604030504040204" pitchFamily="34" charset="-120"/>
                <a:ea typeface="微軟正黑體" panose="020B0604030504040204" pitchFamily="34" charset="-120"/>
                <a:cs typeface="Open Sans 1"/>
                <a:sym typeface="Open Sans 1"/>
              </a:rPr>
              <a:t>：</a:t>
            </a:r>
            <a:r>
              <a:rPr lang="zh-TW" altLang="en-US" sz="3200" spc="527" dirty="0">
                <a:solidFill>
                  <a:srgbClr val="000000"/>
                </a:solidFill>
                <a:latin typeface="微軟正黑體" panose="020B0604030504040204" pitchFamily="34" charset="-120"/>
                <a:ea typeface="微軟正黑體" panose="020B0604030504040204" pitchFamily="34" charset="-120"/>
                <a:cs typeface="Open Sans 1"/>
                <a:sym typeface="Open Sans 1"/>
              </a:rPr>
              <a:t>共</a:t>
            </a:r>
            <a:r>
              <a:rPr lang="en-US" sz="3200" spc="527" dirty="0">
                <a:solidFill>
                  <a:srgbClr val="000000"/>
                </a:solidFill>
                <a:latin typeface="微軟正黑體" panose="020B0604030504040204" pitchFamily="34" charset="-120"/>
                <a:ea typeface="微軟正黑體" panose="020B0604030504040204" pitchFamily="34" charset="-120"/>
                <a:cs typeface="Open Sans 1"/>
                <a:sym typeface="Open Sans 1"/>
              </a:rPr>
              <a:t>4</a:t>
            </a:r>
            <a:r>
              <a:rPr lang="en-US" altLang="zh-TW" sz="3200" spc="527" dirty="0">
                <a:solidFill>
                  <a:srgbClr val="000000"/>
                </a:solidFill>
                <a:latin typeface="微軟正黑體" panose="020B0604030504040204" pitchFamily="34" charset="-120"/>
                <a:ea typeface="微軟正黑體" panose="020B0604030504040204" pitchFamily="34" charset="-120"/>
                <a:cs typeface="Open Sans 1"/>
                <a:sym typeface="Open Sans 1"/>
              </a:rPr>
              <a:t>5</a:t>
            </a:r>
            <a:r>
              <a:rPr lang="en-US" sz="3200" spc="527" dirty="0">
                <a:solidFill>
                  <a:srgbClr val="000000"/>
                </a:solidFill>
                <a:latin typeface="微軟正黑體" panose="020B0604030504040204" pitchFamily="34" charset="-120"/>
                <a:ea typeface="微軟正黑體" panose="020B0604030504040204" pitchFamily="34" charset="-120"/>
                <a:cs typeface="Open Sans 1"/>
                <a:sym typeface="Open Sans 1"/>
              </a:rPr>
              <a:t>個</a:t>
            </a:r>
            <a:endParaRPr lang="en-US" sz="3711" spc="527" dirty="0">
              <a:solidFill>
                <a:srgbClr val="000000"/>
              </a:solidFill>
              <a:latin typeface="微軟正黑體" panose="020B0604030504040204" pitchFamily="34" charset="-120"/>
              <a:ea typeface="微軟正黑體" panose="020B0604030504040204" pitchFamily="34" charset="-120"/>
              <a:cs typeface="Open Sans 1"/>
              <a:sym typeface="Open Sans 1"/>
            </a:endParaRPr>
          </a:p>
        </p:txBody>
      </p:sp>
      <p:sp>
        <p:nvSpPr>
          <p:cNvPr id="10" name="TextBox 10"/>
          <p:cNvSpPr txBox="1"/>
          <p:nvPr/>
        </p:nvSpPr>
        <p:spPr>
          <a:xfrm>
            <a:off x="2200287" y="616913"/>
            <a:ext cx="8477226" cy="859210"/>
          </a:xfrm>
          <a:prstGeom prst="rect">
            <a:avLst/>
          </a:prstGeom>
        </p:spPr>
        <p:txBody>
          <a:bodyPr wrap="square" lIns="0" tIns="0" rIns="0" bIns="0" rtlCol="0" anchor="t">
            <a:spAutoFit/>
          </a:bodyPr>
          <a:lstStyle/>
          <a:p>
            <a:pPr algn="ctr">
              <a:lnSpc>
                <a:spcPts val="6719"/>
              </a:lnSpc>
              <a:spcBef>
                <a:spcPct val="0"/>
              </a:spcBef>
            </a:pPr>
            <a:r>
              <a:rPr lang="en-US" sz="6400" dirty="0">
                <a:solidFill>
                  <a:srgbClr val="000000"/>
                </a:solidFill>
                <a:latin typeface="微軟正黑體" panose="020B0604030504040204" pitchFamily="34" charset="-120"/>
                <a:ea typeface="微軟正黑體" panose="020B0604030504040204" pitchFamily="34" charset="-120"/>
                <a:cs typeface="Open Sans 2"/>
                <a:sym typeface="Open Sans 2"/>
              </a:rPr>
              <a:t>2020-2024年</a:t>
            </a:r>
            <a:r>
              <a:rPr lang="zh-TW" altLang="en-US" sz="6400" dirty="0">
                <a:solidFill>
                  <a:srgbClr val="000000"/>
                </a:solidFill>
                <a:latin typeface="微軟正黑體" panose="020B0604030504040204" pitchFamily="34" charset="-120"/>
                <a:ea typeface="微軟正黑體" panose="020B0604030504040204" pitchFamily="34" charset="-120"/>
                <a:cs typeface="Open Sans 2"/>
                <a:sym typeface="Open Sans 2"/>
              </a:rPr>
              <a:t> </a:t>
            </a:r>
            <a:r>
              <a:rPr lang="en-US" sz="6400" dirty="0" err="1">
                <a:solidFill>
                  <a:srgbClr val="000000"/>
                </a:solidFill>
                <a:latin typeface="微軟正黑體" panose="020B0604030504040204" pitchFamily="34" charset="-120"/>
                <a:ea typeface="微軟正黑體" panose="020B0604030504040204" pitchFamily="34" charset="-120"/>
                <a:cs typeface="Open Sans 2"/>
                <a:sym typeface="Open Sans 2"/>
              </a:rPr>
              <a:t>執行成果</a:t>
            </a:r>
            <a:endParaRPr lang="en-US" sz="6400" dirty="0">
              <a:solidFill>
                <a:srgbClr val="000000"/>
              </a:solidFill>
              <a:latin typeface="微軟正黑體" panose="020B0604030504040204" pitchFamily="34" charset="-120"/>
              <a:ea typeface="微軟正黑體" panose="020B0604030504040204" pitchFamily="34" charset="-120"/>
              <a:cs typeface="Open Sans 2"/>
              <a:sym typeface="Open Sans 2"/>
            </a:endParaRPr>
          </a:p>
        </p:txBody>
      </p:sp>
      <p:graphicFrame>
        <p:nvGraphicFramePr>
          <p:cNvPr id="11" name="表格 10">
            <a:extLst>
              <a:ext uri="{FF2B5EF4-FFF2-40B4-BE49-F238E27FC236}">
                <a16:creationId xmlns:a16="http://schemas.microsoft.com/office/drawing/2014/main" id="{557B0A03-EA7C-BFFC-E417-89BC6905F679}"/>
              </a:ext>
            </a:extLst>
          </p:cNvPr>
          <p:cNvGraphicFramePr>
            <a:graphicFrameLocks noGrp="1"/>
          </p:cNvGraphicFramePr>
          <p:nvPr>
            <p:extLst>
              <p:ext uri="{D42A27DB-BD31-4B8C-83A1-F6EECF244321}">
                <p14:modId xmlns:p14="http://schemas.microsoft.com/office/powerpoint/2010/main" val="854207660"/>
              </p:ext>
            </p:extLst>
          </p:nvPr>
        </p:nvGraphicFramePr>
        <p:xfrm>
          <a:off x="1447800" y="8067549"/>
          <a:ext cx="9982200" cy="1188846"/>
        </p:xfrm>
        <a:graphic>
          <a:graphicData uri="http://schemas.openxmlformats.org/drawingml/2006/table">
            <a:tbl>
              <a:tblPr>
                <a:tableStyleId>{616DA210-FB5B-4158-B5E0-FEB733F419BA}</a:tableStyleId>
              </a:tblPr>
              <a:tblGrid>
                <a:gridCol w="2133600">
                  <a:extLst>
                    <a:ext uri="{9D8B030D-6E8A-4147-A177-3AD203B41FA5}">
                      <a16:colId xmlns:a16="http://schemas.microsoft.com/office/drawing/2014/main" val="189887579"/>
                    </a:ext>
                  </a:extLst>
                </a:gridCol>
                <a:gridCol w="1569720">
                  <a:extLst>
                    <a:ext uri="{9D8B030D-6E8A-4147-A177-3AD203B41FA5}">
                      <a16:colId xmlns:a16="http://schemas.microsoft.com/office/drawing/2014/main" val="2230804212"/>
                    </a:ext>
                  </a:extLst>
                </a:gridCol>
                <a:gridCol w="1569720">
                  <a:extLst>
                    <a:ext uri="{9D8B030D-6E8A-4147-A177-3AD203B41FA5}">
                      <a16:colId xmlns:a16="http://schemas.microsoft.com/office/drawing/2014/main" val="2015567917"/>
                    </a:ext>
                  </a:extLst>
                </a:gridCol>
                <a:gridCol w="1569720">
                  <a:extLst>
                    <a:ext uri="{9D8B030D-6E8A-4147-A177-3AD203B41FA5}">
                      <a16:colId xmlns:a16="http://schemas.microsoft.com/office/drawing/2014/main" val="3140278547"/>
                    </a:ext>
                  </a:extLst>
                </a:gridCol>
                <a:gridCol w="1569720">
                  <a:extLst>
                    <a:ext uri="{9D8B030D-6E8A-4147-A177-3AD203B41FA5}">
                      <a16:colId xmlns:a16="http://schemas.microsoft.com/office/drawing/2014/main" val="3113768684"/>
                    </a:ext>
                  </a:extLst>
                </a:gridCol>
                <a:gridCol w="1569720">
                  <a:extLst>
                    <a:ext uri="{9D8B030D-6E8A-4147-A177-3AD203B41FA5}">
                      <a16:colId xmlns:a16="http://schemas.microsoft.com/office/drawing/2014/main" val="3016815778"/>
                    </a:ext>
                  </a:extLst>
                </a:gridCol>
              </a:tblGrid>
              <a:tr h="594423">
                <a:tc>
                  <a:txBody>
                    <a:bodyPr/>
                    <a:lstStyle/>
                    <a:p>
                      <a:pPr algn="ctr" fontAlgn="ctr"/>
                      <a:r>
                        <a:rPr lang="zh-TW" altLang="en-US" sz="3200" u="none" strike="noStrike" dirty="0">
                          <a:effectLst/>
                        </a:rPr>
                        <a:t>年</a:t>
                      </a:r>
                      <a:endParaRPr lang="zh-TW" altLang="en-US" sz="3200" b="0" i="0" u="none" strike="noStrike" dirty="0">
                        <a:solidFill>
                          <a:srgbClr val="000000"/>
                        </a:solidFill>
                        <a:effectLst/>
                        <a:latin typeface="芫荽 0.94" pitchFamily="2" charset="-120"/>
                        <a:ea typeface="芫荽 0.94" pitchFamily="2" charset="-120"/>
                      </a:endParaRPr>
                    </a:p>
                  </a:txBody>
                  <a:tcPr marL="9525" marR="9525" marT="9525" marB="0" anchor="ctr"/>
                </a:tc>
                <a:tc>
                  <a:txBody>
                    <a:bodyPr/>
                    <a:lstStyle/>
                    <a:p>
                      <a:pPr algn="ctr" fontAlgn="ctr"/>
                      <a:r>
                        <a:rPr lang="en-US" altLang="zh-TW" sz="3200" u="none" strike="noStrike" dirty="0">
                          <a:effectLst/>
                        </a:rPr>
                        <a:t>2020</a:t>
                      </a:r>
                      <a:endParaRPr lang="en-US" altLang="zh-TW" sz="3200" b="0" i="0" u="none" strike="noStrike" dirty="0">
                        <a:solidFill>
                          <a:srgbClr val="000000"/>
                        </a:solidFill>
                        <a:effectLst/>
                        <a:latin typeface="芫荽 0.94" pitchFamily="2" charset="-120"/>
                        <a:ea typeface="芫荽 0.94" pitchFamily="2" charset="-120"/>
                      </a:endParaRPr>
                    </a:p>
                  </a:txBody>
                  <a:tcPr marL="9525" marR="9525" marT="9525" marB="0" anchor="ctr"/>
                </a:tc>
                <a:tc>
                  <a:txBody>
                    <a:bodyPr/>
                    <a:lstStyle/>
                    <a:p>
                      <a:pPr algn="ctr" fontAlgn="ctr"/>
                      <a:r>
                        <a:rPr lang="en-US" altLang="zh-TW" sz="3200" u="none" strike="noStrike" dirty="0">
                          <a:effectLst/>
                        </a:rPr>
                        <a:t>2021</a:t>
                      </a:r>
                      <a:endParaRPr lang="en-US" altLang="zh-TW" sz="3200" b="0" i="0" u="none" strike="noStrike" dirty="0">
                        <a:solidFill>
                          <a:srgbClr val="000000"/>
                        </a:solidFill>
                        <a:effectLst/>
                        <a:latin typeface="芫荽 0.94" pitchFamily="2" charset="-120"/>
                        <a:ea typeface="芫荽 0.94" pitchFamily="2" charset="-120"/>
                      </a:endParaRPr>
                    </a:p>
                  </a:txBody>
                  <a:tcPr marL="9525" marR="9525" marT="9525" marB="0" anchor="ctr"/>
                </a:tc>
                <a:tc>
                  <a:txBody>
                    <a:bodyPr/>
                    <a:lstStyle/>
                    <a:p>
                      <a:pPr algn="ctr" fontAlgn="ctr"/>
                      <a:r>
                        <a:rPr lang="en-US" altLang="zh-TW" sz="3200" u="none" strike="noStrike" dirty="0">
                          <a:effectLst/>
                        </a:rPr>
                        <a:t>2022</a:t>
                      </a:r>
                      <a:endParaRPr lang="en-US" altLang="zh-TW" sz="3200" b="0" i="0" u="none" strike="noStrike" dirty="0">
                        <a:solidFill>
                          <a:srgbClr val="000000"/>
                        </a:solidFill>
                        <a:effectLst/>
                        <a:latin typeface="芫荽 0.94" pitchFamily="2" charset="-120"/>
                        <a:ea typeface="芫荽 0.94" pitchFamily="2" charset="-120"/>
                      </a:endParaRPr>
                    </a:p>
                  </a:txBody>
                  <a:tcPr marL="9525" marR="9525" marT="9525" marB="0" anchor="ctr"/>
                </a:tc>
                <a:tc>
                  <a:txBody>
                    <a:bodyPr/>
                    <a:lstStyle/>
                    <a:p>
                      <a:pPr algn="ctr" fontAlgn="ctr"/>
                      <a:r>
                        <a:rPr lang="en-US" altLang="zh-TW" sz="3200" u="none" strike="noStrike" dirty="0">
                          <a:effectLst/>
                        </a:rPr>
                        <a:t>2023</a:t>
                      </a:r>
                      <a:endParaRPr lang="en-US" altLang="zh-TW" sz="3200" b="0" i="0" u="none" strike="noStrike" dirty="0">
                        <a:solidFill>
                          <a:srgbClr val="000000"/>
                        </a:solidFill>
                        <a:effectLst/>
                        <a:latin typeface="芫荽 0.94" pitchFamily="2" charset="-120"/>
                        <a:ea typeface="芫荽 0.94" pitchFamily="2" charset="-120"/>
                      </a:endParaRPr>
                    </a:p>
                  </a:txBody>
                  <a:tcPr marL="9525" marR="9525" marT="9525" marB="0" anchor="ctr"/>
                </a:tc>
                <a:tc>
                  <a:txBody>
                    <a:bodyPr/>
                    <a:lstStyle/>
                    <a:p>
                      <a:pPr algn="ctr" fontAlgn="ctr"/>
                      <a:r>
                        <a:rPr lang="en-US" altLang="zh-TW" sz="3200" u="none" strike="noStrike" dirty="0">
                          <a:effectLst/>
                        </a:rPr>
                        <a:t>2024</a:t>
                      </a:r>
                      <a:endParaRPr lang="en-US" altLang="zh-TW" sz="3200" b="0" i="0" u="none" strike="noStrike" dirty="0">
                        <a:solidFill>
                          <a:srgbClr val="000000"/>
                        </a:solidFill>
                        <a:effectLst/>
                        <a:latin typeface="芫荽 0.94" pitchFamily="2" charset="-120"/>
                        <a:ea typeface="芫荽 0.94" pitchFamily="2" charset="-120"/>
                      </a:endParaRPr>
                    </a:p>
                  </a:txBody>
                  <a:tcPr marL="9525" marR="9525" marT="9525" marB="0" anchor="ctr"/>
                </a:tc>
                <a:extLst>
                  <a:ext uri="{0D108BD9-81ED-4DB2-BD59-A6C34878D82A}">
                    <a16:rowId xmlns:a16="http://schemas.microsoft.com/office/drawing/2014/main" val="3572568893"/>
                  </a:ext>
                </a:extLst>
              </a:tr>
              <a:tr h="594423">
                <a:tc>
                  <a:txBody>
                    <a:bodyPr/>
                    <a:lstStyle/>
                    <a:p>
                      <a:pPr algn="ctr" fontAlgn="ctr"/>
                      <a:r>
                        <a:rPr lang="zh-TW" altLang="en-US" sz="3200" u="none" strike="noStrike" dirty="0">
                          <a:effectLst/>
                        </a:rPr>
                        <a:t>樣區數</a:t>
                      </a:r>
                      <a:r>
                        <a:rPr lang="en-US" altLang="zh-TW" sz="3200" u="none" strike="noStrike" dirty="0">
                          <a:effectLst/>
                        </a:rPr>
                        <a:t>(</a:t>
                      </a:r>
                      <a:r>
                        <a:rPr lang="zh-TW" altLang="en-US" sz="3200" u="none" strike="noStrike" dirty="0">
                          <a:effectLst/>
                        </a:rPr>
                        <a:t>個</a:t>
                      </a:r>
                      <a:r>
                        <a:rPr lang="en-US" altLang="zh-TW" sz="3200" u="none" strike="noStrike" dirty="0">
                          <a:effectLst/>
                        </a:rPr>
                        <a:t>)</a:t>
                      </a:r>
                      <a:endParaRPr lang="en-US" altLang="zh-TW" sz="3200" b="0" i="0" u="none" strike="noStrike" dirty="0">
                        <a:solidFill>
                          <a:srgbClr val="000000"/>
                        </a:solidFill>
                        <a:effectLst/>
                        <a:latin typeface="芫荽 0.94" pitchFamily="2" charset="-120"/>
                        <a:ea typeface="芫荽 0.94" pitchFamily="2" charset="-120"/>
                      </a:endParaRPr>
                    </a:p>
                  </a:txBody>
                  <a:tcPr marL="9525" marR="9525" marT="9525" marB="0" anchor="ctr"/>
                </a:tc>
                <a:tc>
                  <a:txBody>
                    <a:bodyPr/>
                    <a:lstStyle/>
                    <a:p>
                      <a:pPr algn="ctr" fontAlgn="ctr"/>
                      <a:r>
                        <a:rPr lang="en-US" altLang="zh-TW" sz="3200" u="none" strike="noStrike" dirty="0">
                          <a:effectLst/>
                        </a:rPr>
                        <a:t>9</a:t>
                      </a:r>
                      <a:endParaRPr lang="en-US" altLang="zh-TW" sz="3200" b="0" i="0" u="none" strike="noStrike" dirty="0">
                        <a:solidFill>
                          <a:srgbClr val="000000"/>
                        </a:solidFill>
                        <a:effectLst/>
                        <a:latin typeface="芫荽 0.94" pitchFamily="2" charset="-120"/>
                        <a:ea typeface="芫荽 0.94" pitchFamily="2" charset="-120"/>
                      </a:endParaRPr>
                    </a:p>
                  </a:txBody>
                  <a:tcPr marL="9525" marR="9525" marT="9525" marB="0" anchor="ctr"/>
                </a:tc>
                <a:tc>
                  <a:txBody>
                    <a:bodyPr/>
                    <a:lstStyle/>
                    <a:p>
                      <a:pPr algn="ctr" fontAlgn="ctr"/>
                      <a:r>
                        <a:rPr lang="en-US" altLang="zh-TW" sz="3200" u="none" strike="noStrike" dirty="0">
                          <a:effectLst/>
                        </a:rPr>
                        <a:t>34</a:t>
                      </a:r>
                      <a:endParaRPr lang="en-US" altLang="zh-TW" sz="3200" b="0" i="0" u="none" strike="noStrike" dirty="0">
                        <a:solidFill>
                          <a:srgbClr val="000000"/>
                        </a:solidFill>
                        <a:effectLst/>
                        <a:latin typeface="芫荽 0.94" pitchFamily="2" charset="-120"/>
                        <a:ea typeface="芫荽 0.94" pitchFamily="2" charset="-120"/>
                      </a:endParaRPr>
                    </a:p>
                  </a:txBody>
                  <a:tcPr marL="9525" marR="9525" marT="9525" marB="0" anchor="ctr"/>
                </a:tc>
                <a:tc>
                  <a:txBody>
                    <a:bodyPr/>
                    <a:lstStyle/>
                    <a:p>
                      <a:pPr algn="ctr" fontAlgn="ctr"/>
                      <a:r>
                        <a:rPr lang="en-US" altLang="zh-TW" sz="3200" u="none" strike="noStrike" dirty="0">
                          <a:effectLst/>
                        </a:rPr>
                        <a:t>35</a:t>
                      </a:r>
                      <a:endParaRPr lang="en-US" altLang="zh-TW" sz="3200" b="0" i="0" u="none" strike="noStrike" dirty="0">
                        <a:solidFill>
                          <a:srgbClr val="000000"/>
                        </a:solidFill>
                        <a:effectLst/>
                        <a:latin typeface="芫荽 0.94" pitchFamily="2" charset="-120"/>
                        <a:ea typeface="芫荽 0.94" pitchFamily="2" charset="-120"/>
                      </a:endParaRPr>
                    </a:p>
                  </a:txBody>
                  <a:tcPr marL="9525" marR="9525" marT="9525" marB="0" anchor="ctr"/>
                </a:tc>
                <a:tc>
                  <a:txBody>
                    <a:bodyPr/>
                    <a:lstStyle/>
                    <a:p>
                      <a:pPr algn="ctr" fontAlgn="ctr"/>
                      <a:r>
                        <a:rPr lang="en-US" altLang="zh-TW" sz="3200" u="none" strike="noStrike" dirty="0">
                          <a:effectLst/>
                        </a:rPr>
                        <a:t>35</a:t>
                      </a:r>
                      <a:endParaRPr lang="en-US" altLang="zh-TW" sz="3200" b="0" i="0" u="none" strike="noStrike" dirty="0">
                        <a:solidFill>
                          <a:srgbClr val="000000"/>
                        </a:solidFill>
                        <a:effectLst/>
                        <a:latin typeface="芫荽 0.94" pitchFamily="2" charset="-120"/>
                        <a:ea typeface="芫荽 0.94" pitchFamily="2" charset="-120"/>
                      </a:endParaRPr>
                    </a:p>
                  </a:txBody>
                  <a:tcPr marL="9525" marR="9525" marT="9525" marB="0" anchor="ctr"/>
                </a:tc>
                <a:tc>
                  <a:txBody>
                    <a:bodyPr/>
                    <a:lstStyle/>
                    <a:p>
                      <a:pPr algn="ctr" fontAlgn="ctr"/>
                      <a:r>
                        <a:rPr lang="en-US" altLang="zh-TW" sz="3200" u="none" strike="noStrike" dirty="0">
                          <a:effectLst/>
                        </a:rPr>
                        <a:t>41</a:t>
                      </a:r>
                      <a:endParaRPr lang="en-US" altLang="zh-TW" sz="3200" b="0" i="0" u="none" strike="noStrike" dirty="0">
                        <a:solidFill>
                          <a:srgbClr val="000000"/>
                        </a:solidFill>
                        <a:effectLst/>
                        <a:latin typeface="芫荽 0.94" pitchFamily="2" charset="-120"/>
                        <a:ea typeface="芫荽 0.94" pitchFamily="2" charset="-120"/>
                      </a:endParaRPr>
                    </a:p>
                  </a:txBody>
                  <a:tcPr marL="9525" marR="9525" marT="9525" marB="0" anchor="ctr"/>
                </a:tc>
                <a:extLst>
                  <a:ext uri="{0D108BD9-81ED-4DB2-BD59-A6C34878D82A}">
                    <a16:rowId xmlns:a16="http://schemas.microsoft.com/office/drawing/2014/main" val="204974793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367935" y="1051812"/>
            <a:ext cx="9900300" cy="9467732"/>
          </a:xfrm>
          <a:prstGeom prst="rect">
            <a:avLst/>
          </a:prstGeom>
        </p:spPr>
      </p:pic>
      <p:grpSp>
        <p:nvGrpSpPr>
          <p:cNvPr id="13" name="群組 12">
            <a:extLst>
              <a:ext uri="{FF2B5EF4-FFF2-40B4-BE49-F238E27FC236}">
                <a16:creationId xmlns:a16="http://schemas.microsoft.com/office/drawing/2014/main" id="{85A97486-801E-93CD-D59A-9A417EB5C21A}"/>
              </a:ext>
            </a:extLst>
          </p:cNvPr>
          <p:cNvGrpSpPr/>
          <p:nvPr/>
        </p:nvGrpSpPr>
        <p:grpSpPr>
          <a:xfrm>
            <a:off x="9829800" y="760590"/>
            <a:ext cx="8001330" cy="8701526"/>
            <a:chOff x="9829800" y="760590"/>
            <a:chExt cx="8001330" cy="8701526"/>
          </a:xfrm>
        </p:grpSpPr>
        <p:sp>
          <p:nvSpPr>
            <p:cNvPr id="10" name="TextBox 10"/>
            <p:cNvSpPr txBox="1"/>
            <p:nvPr/>
          </p:nvSpPr>
          <p:spPr>
            <a:xfrm>
              <a:off x="11670960" y="8851628"/>
              <a:ext cx="1093890" cy="610488"/>
            </a:xfrm>
            <a:prstGeom prst="rect">
              <a:avLst/>
            </a:prstGeom>
          </p:spPr>
          <p:txBody>
            <a:bodyPr lIns="0" tIns="0" rIns="0" bIns="0" rtlCol="0" anchor="t">
              <a:spAutoFit/>
            </a:bodyPr>
            <a:lstStyle/>
            <a:p>
              <a:pPr algn="ctr">
                <a:lnSpc>
                  <a:spcPts val="5193"/>
                </a:lnSpc>
              </a:pPr>
              <a:r>
                <a:rPr lang="en-US" sz="370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2021</a:t>
              </a:r>
            </a:p>
          </p:txBody>
        </p:sp>
        <p:sp>
          <p:nvSpPr>
            <p:cNvPr id="8" name="TextBox 8"/>
            <p:cNvSpPr txBox="1"/>
            <p:nvPr/>
          </p:nvSpPr>
          <p:spPr>
            <a:xfrm>
              <a:off x="9982200" y="8851628"/>
              <a:ext cx="1093890" cy="610488"/>
            </a:xfrm>
            <a:prstGeom prst="rect">
              <a:avLst/>
            </a:prstGeom>
          </p:spPr>
          <p:txBody>
            <a:bodyPr lIns="0" tIns="0" rIns="0" bIns="0" rtlCol="0" anchor="t">
              <a:spAutoFit/>
            </a:bodyPr>
            <a:lstStyle/>
            <a:p>
              <a:pPr algn="ctr">
                <a:lnSpc>
                  <a:spcPts val="5193"/>
                </a:lnSpc>
              </a:pPr>
              <a:r>
                <a:rPr lang="en-US" sz="370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2020</a:t>
              </a:r>
            </a:p>
          </p:txBody>
        </p:sp>
        <p:sp>
          <p:nvSpPr>
            <p:cNvPr id="4" name="TextBox 4"/>
            <p:cNvSpPr txBox="1"/>
            <p:nvPr/>
          </p:nvSpPr>
          <p:spPr>
            <a:xfrm>
              <a:off x="13359720" y="8851628"/>
              <a:ext cx="1093890" cy="610488"/>
            </a:xfrm>
            <a:prstGeom prst="rect">
              <a:avLst/>
            </a:prstGeom>
          </p:spPr>
          <p:txBody>
            <a:bodyPr lIns="0" tIns="0" rIns="0" bIns="0" rtlCol="0" anchor="t">
              <a:spAutoFit/>
            </a:bodyPr>
            <a:lstStyle/>
            <a:p>
              <a:pPr algn="ctr">
                <a:lnSpc>
                  <a:spcPts val="5193"/>
                </a:lnSpc>
              </a:pPr>
              <a:r>
                <a:rPr lang="en-US" sz="3709">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2022</a:t>
              </a:r>
            </a:p>
          </p:txBody>
        </p:sp>
        <p:sp>
          <p:nvSpPr>
            <p:cNvPr id="5" name="TextBox 5"/>
            <p:cNvSpPr txBox="1"/>
            <p:nvPr/>
          </p:nvSpPr>
          <p:spPr>
            <a:xfrm>
              <a:off x="15048480" y="8851628"/>
              <a:ext cx="1093890" cy="610488"/>
            </a:xfrm>
            <a:prstGeom prst="rect">
              <a:avLst/>
            </a:prstGeom>
          </p:spPr>
          <p:txBody>
            <a:bodyPr lIns="0" tIns="0" rIns="0" bIns="0" rtlCol="0" anchor="t">
              <a:spAutoFit/>
            </a:bodyPr>
            <a:lstStyle/>
            <a:p>
              <a:pPr algn="ctr">
                <a:lnSpc>
                  <a:spcPts val="5193"/>
                </a:lnSpc>
              </a:pPr>
              <a:r>
                <a:rPr lang="en-US" sz="3709">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2023</a:t>
              </a:r>
            </a:p>
          </p:txBody>
        </p:sp>
        <p:sp>
          <p:nvSpPr>
            <p:cNvPr id="6" name="TextBox 6"/>
            <p:cNvSpPr txBox="1"/>
            <p:nvPr/>
          </p:nvSpPr>
          <p:spPr>
            <a:xfrm>
              <a:off x="16737240" y="8851628"/>
              <a:ext cx="1093890" cy="610488"/>
            </a:xfrm>
            <a:prstGeom prst="rect">
              <a:avLst/>
            </a:prstGeom>
          </p:spPr>
          <p:txBody>
            <a:bodyPr lIns="0" tIns="0" rIns="0" bIns="0" rtlCol="0" anchor="t">
              <a:spAutoFit/>
            </a:bodyPr>
            <a:lstStyle/>
            <a:p>
              <a:pPr algn="ctr">
                <a:lnSpc>
                  <a:spcPts val="5193"/>
                </a:lnSpc>
              </a:pPr>
              <a:r>
                <a:rPr lang="en-US" sz="3709">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2024</a:t>
              </a:r>
            </a:p>
          </p:txBody>
        </p:sp>
        <p:sp>
          <p:nvSpPr>
            <p:cNvPr id="7" name="Freeform 7"/>
            <p:cNvSpPr/>
            <p:nvPr/>
          </p:nvSpPr>
          <p:spPr>
            <a:xfrm>
              <a:off x="9829800" y="1790700"/>
              <a:ext cx="7924800" cy="7060927"/>
            </a:xfrm>
            <a:custGeom>
              <a:avLst/>
              <a:gdLst/>
              <a:ahLst/>
              <a:cxnLst/>
              <a:rect l="l" t="t" r="r" b="b"/>
              <a:pathLst>
                <a:path w="10006429" h="9234657">
                  <a:moveTo>
                    <a:pt x="0" y="0"/>
                  </a:moveTo>
                  <a:lnTo>
                    <a:pt x="10006429" y="0"/>
                  </a:lnTo>
                  <a:lnTo>
                    <a:pt x="10006429" y="9234657"/>
                  </a:lnTo>
                  <a:lnTo>
                    <a:pt x="0" y="9234657"/>
                  </a:lnTo>
                  <a:lnTo>
                    <a:pt x="0" y="0"/>
                  </a:lnTo>
                  <a:close/>
                </a:path>
              </a:pathLst>
            </a:custGeom>
            <a:blipFill>
              <a:blip r:embed="rId3"/>
              <a:stretch>
                <a:fillRect l="-908" t="-2162" r="-914" b="-695"/>
              </a:stretch>
            </a:blipFill>
            <a:ln>
              <a:solidFill>
                <a:srgbClr val="D6DBC3"/>
              </a:solidFill>
            </a:ln>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9" name="TextBox 9"/>
            <p:cNvSpPr txBox="1"/>
            <p:nvPr/>
          </p:nvSpPr>
          <p:spPr>
            <a:xfrm>
              <a:off x="12151800" y="760590"/>
              <a:ext cx="3477038" cy="725403"/>
            </a:xfrm>
            <a:prstGeom prst="rect">
              <a:avLst/>
            </a:prstGeom>
          </p:spPr>
          <p:txBody>
            <a:bodyPr lIns="0" tIns="0" rIns="0" bIns="0" rtlCol="0" anchor="t">
              <a:spAutoFit/>
            </a:bodyPr>
            <a:lstStyle/>
            <a:p>
              <a:pPr algn="ctr">
                <a:lnSpc>
                  <a:spcPts val="6108"/>
                </a:lnSpc>
              </a:pPr>
              <a:r>
                <a:rPr lang="en-US" sz="4363" b="1" dirty="0" err="1">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資料品質分級</a:t>
              </a:r>
              <a:endParaRPr lang="en-US" sz="4363"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endParaRPr>
            </a:p>
          </p:txBody>
        </p:sp>
      </p:grpSp>
      <p:sp>
        <p:nvSpPr>
          <p:cNvPr id="11" name="TextBox 11"/>
          <p:cNvSpPr txBox="1"/>
          <p:nvPr/>
        </p:nvSpPr>
        <p:spPr>
          <a:xfrm>
            <a:off x="1317623" y="660679"/>
            <a:ext cx="7315200" cy="782265"/>
          </a:xfrm>
          <a:prstGeom prst="rect">
            <a:avLst/>
          </a:prstGeom>
        </p:spPr>
        <p:txBody>
          <a:bodyPr wrap="square" lIns="0" tIns="0" rIns="0" bIns="0" rtlCol="0" anchor="t">
            <a:spAutoFit/>
          </a:bodyPr>
          <a:lstStyle/>
          <a:p>
            <a:pPr algn="ctr">
              <a:lnSpc>
                <a:spcPts val="6108"/>
              </a:lnSpc>
            </a:pPr>
            <a:r>
              <a:rPr lang="en-US" altLang="zh-TW" sz="4363"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2024</a:t>
            </a:r>
            <a:r>
              <a:rPr lang="zh-TW" altLang="en-US" sz="4363"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年各分署的調查</a:t>
            </a:r>
            <a:r>
              <a:rPr lang="en-US" sz="4363" b="1" dirty="0" err="1">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樣區數</a:t>
            </a:r>
            <a:endParaRPr lang="en-US" sz="4363"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endParaRPr>
          </a:p>
        </p:txBody>
      </p:sp>
      <p:sp>
        <p:nvSpPr>
          <p:cNvPr id="12" name="TextBox 12"/>
          <p:cNvSpPr txBox="1"/>
          <p:nvPr/>
        </p:nvSpPr>
        <p:spPr>
          <a:xfrm>
            <a:off x="14078719" y="9910271"/>
            <a:ext cx="4209281" cy="338911"/>
          </a:xfrm>
          <a:prstGeom prst="rect">
            <a:avLst/>
          </a:prstGeom>
        </p:spPr>
        <p:txBody>
          <a:bodyPr lIns="0" tIns="0" rIns="0" bIns="0" rtlCol="0" anchor="t">
            <a:spAutoFit/>
          </a:bodyPr>
          <a:lstStyle/>
          <a:p>
            <a:pPr algn="ctr">
              <a:lnSpc>
                <a:spcPts val="2823"/>
              </a:lnSpc>
            </a:pPr>
            <a:r>
              <a:rPr lang="en-US" sz="2016">
                <a:solidFill>
                  <a:srgbClr val="000000"/>
                </a:solidFill>
                <a:latin typeface="微軟正黑體" panose="020B0604030504040204" pitchFamily="34" charset="-120"/>
                <a:ea typeface="微軟正黑體" panose="020B0604030504040204" pitchFamily="34" charset="-120"/>
                <a:cs typeface="Noto Sans T Chinese"/>
                <a:sym typeface="Noto Sans T Chinese"/>
              </a:rPr>
              <a:t>大禹嶺、瀧溪因0403地震而無法調查</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544179298"/>
              </p:ext>
            </p:extLst>
          </p:nvPr>
        </p:nvGraphicFramePr>
        <p:xfrm>
          <a:off x="735894" y="342901"/>
          <a:ext cx="10896601" cy="8859463"/>
        </p:xfrm>
        <a:graphic>
          <a:graphicData uri="http://schemas.openxmlformats.org/drawingml/2006/table">
            <a:tbl>
              <a:tblPr/>
              <a:tblGrid>
                <a:gridCol w="1371600">
                  <a:extLst>
                    <a:ext uri="{9D8B030D-6E8A-4147-A177-3AD203B41FA5}">
                      <a16:colId xmlns:a16="http://schemas.microsoft.com/office/drawing/2014/main" val="20000"/>
                    </a:ext>
                  </a:extLst>
                </a:gridCol>
                <a:gridCol w="1784791">
                  <a:extLst>
                    <a:ext uri="{9D8B030D-6E8A-4147-A177-3AD203B41FA5}">
                      <a16:colId xmlns:a16="http://schemas.microsoft.com/office/drawing/2014/main" val="20001"/>
                    </a:ext>
                  </a:extLst>
                </a:gridCol>
                <a:gridCol w="2177609">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gridCol w="1891414">
                  <a:extLst>
                    <a:ext uri="{9D8B030D-6E8A-4147-A177-3AD203B41FA5}">
                      <a16:colId xmlns:a16="http://schemas.microsoft.com/office/drawing/2014/main" val="20004"/>
                    </a:ext>
                  </a:extLst>
                </a:gridCol>
                <a:gridCol w="1994787">
                  <a:extLst>
                    <a:ext uri="{9D8B030D-6E8A-4147-A177-3AD203B41FA5}">
                      <a16:colId xmlns:a16="http://schemas.microsoft.com/office/drawing/2014/main" val="20005"/>
                    </a:ext>
                  </a:extLst>
                </a:gridCol>
              </a:tblGrid>
              <a:tr h="1596993">
                <a:tc>
                  <a:txBody>
                    <a:bodyPr/>
                    <a:lstStyle/>
                    <a:p>
                      <a:pPr algn="ctr">
                        <a:lnSpc>
                          <a:spcPts val="5040"/>
                        </a:lnSpc>
                        <a:defRPr/>
                      </a:pPr>
                      <a:r>
                        <a:rPr lang="en-US" sz="3600" dirty="0">
                          <a:solidFill>
                            <a:srgbClr val="000000"/>
                          </a:solidFill>
                          <a:latin typeface="+mn-ea"/>
                          <a:ea typeface="+mn-ea"/>
                          <a:cs typeface="Noto Sans T Chinese"/>
                          <a:sym typeface="Noto Sans T Chinese"/>
                        </a:rPr>
                        <a:t>年</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err="1">
                          <a:solidFill>
                            <a:srgbClr val="000000"/>
                          </a:solidFill>
                          <a:latin typeface="+mn-ea"/>
                          <a:ea typeface="+mn-ea"/>
                          <a:cs typeface="Noto Sans T Chinese"/>
                          <a:sym typeface="Noto Sans T Chinese"/>
                        </a:rPr>
                        <a:t>正確資料筆數</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err="1">
                          <a:solidFill>
                            <a:srgbClr val="000000"/>
                          </a:solidFill>
                          <a:latin typeface="+mn-ea"/>
                          <a:ea typeface="+mn-ea"/>
                          <a:cs typeface="Noto Sans T Chinese"/>
                          <a:sym typeface="Noto Sans T Chinese"/>
                        </a:rPr>
                        <a:t>記錄</a:t>
                      </a:r>
                      <a:endParaRPr lang="en-US" sz="1100" dirty="0">
                        <a:latin typeface="+mn-ea"/>
                        <a:ea typeface="+mn-ea"/>
                      </a:endParaRPr>
                    </a:p>
                    <a:p>
                      <a:pPr algn="ctr">
                        <a:lnSpc>
                          <a:spcPts val="5040"/>
                        </a:lnSpc>
                      </a:pPr>
                      <a:r>
                        <a:rPr lang="en-US" sz="3600" dirty="0" err="1">
                          <a:solidFill>
                            <a:srgbClr val="000000"/>
                          </a:solidFill>
                          <a:latin typeface="+mn-ea"/>
                          <a:ea typeface="+mn-ea"/>
                          <a:cs typeface="Noto Sans T Chinese"/>
                          <a:sym typeface="Noto Sans T Chinese"/>
                        </a:rPr>
                        <a:t>鳥種隻次</a:t>
                      </a:r>
                      <a:endParaRPr lang="en-US" sz="3600" dirty="0">
                        <a:solidFill>
                          <a:srgbClr val="000000"/>
                        </a:solidFill>
                        <a:latin typeface="+mn-ea"/>
                        <a:ea typeface="+mn-ea"/>
                        <a:cs typeface="Noto Sans T Chinese"/>
                        <a:sym typeface="Noto Sans T Chinese"/>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err="1">
                          <a:solidFill>
                            <a:srgbClr val="000000"/>
                          </a:solidFill>
                          <a:latin typeface="+mn-ea"/>
                          <a:ea typeface="+mn-ea"/>
                          <a:cs typeface="Noto Sans T Chinese"/>
                          <a:sym typeface="Noto Sans T Chinese"/>
                        </a:rPr>
                        <a:t>記錄</a:t>
                      </a:r>
                      <a:endParaRPr lang="en-US" sz="1100" dirty="0">
                        <a:latin typeface="+mn-ea"/>
                        <a:ea typeface="+mn-ea"/>
                      </a:endParaRPr>
                    </a:p>
                    <a:p>
                      <a:pPr algn="ctr">
                        <a:lnSpc>
                          <a:spcPts val="5040"/>
                        </a:lnSpc>
                      </a:pPr>
                      <a:r>
                        <a:rPr lang="en-US" sz="3600" dirty="0" err="1">
                          <a:solidFill>
                            <a:srgbClr val="000000"/>
                          </a:solidFill>
                          <a:latin typeface="+mn-ea"/>
                          <a:ea typeface="+mn-ea"/>
                          <a:cs typeface="Noto Sans T Chinese"/>
                          <a:sym typeface="Noto Sans T Chinese"/>
                        </a:rPr>
                        <a:t>鳥種數</a:t>
                      </a:r>
                      <a:endParaRPr lang="en-US" sz="3600" dirty="0">
                        <a:solidFill>
                          <a:srgbClr val="000000"/>
                        </a:solidFill>
                        <a:latin typeface="+mn-ea"/>
                        <a:ea typeface="+mn-ea"/>
                        <a:cs typeface="Noto Sans T Chinese"/>
                        <a:sym typeface="Noto Sans T Chinese"/>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err="1">
                          <a:solidFill>
                            <a:srgbClr val="000000"/>
                          </a:solidFill>
                          <a:latin typeface="+mn-ea"/>
                          <a:ea typeface="+mn-ea"/>
                          <a:cs typeface="Noto Sans T Chinese"/>
                          <a:sym typeface="Noto Sans T Chinese"/>
                        </a:rPr>
                        <a:t>特有種</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err="1">
                          <a:solidFill>
                            <a:srgbClr val="000000"/>
                          </a:solidFill>
                          <a:latin typeface="+mn-ea"/>
                          <a:ea typeface="+mn-ea"/>
                          <a:cs typeface="Noto Sans T Chinese"/>
                          <a:sym typeface="Noto Sans T Chinese"/>
                        </a:rPr>
                        <a:t>特有</a:t>
                      </a:r>
                      <a:endParaRPr lang="en-US" sz="3600" dirty="0">
                        <a:solidFill>
                          <a:srgbClr val="000000"/>
                        </a:solidFill>
                        <a:latin typeface="+mn-ea"/>
                        <a:ea typeface="+mn-ea"/>
                        <a:cs typeface="Noto Sans T Chinese"/>
                        <a:sym typeface="Noto Sans T Chinese"/>
                      </a:endParaRPr>
                    </a:p>
                    <a:p>
                      <a:pPr algn="ctr">
                        <a:lnSpc>
                          <a:spcPts val="5040"/>
                        </a:lnSpc>
                        <a:defRPr/>
                      </a:pPr>
                      <a:r>
                        <a:rPr lang="en-US" sz="3600" dirty="0" err="1">
                          <a:solidFill>
                            <a:srgbClr val="000000"/>
                          </a:solidFill>
                          <a:latin typeface="+mn-ea"/>
                          <a:ea typeface="+mn-ea"/>
                          <a:cs typeface="Noto Sans T Chinese"/>
                          <a:sym typeface="Noto Sans T Chinese"/>
                        </a:rPr>
                        <a:t>亞種</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19561">
                <a:tc>
                  <a:txBody>
                    <a:bodyPr/>
                    <a:lstStyle/>
                    <a:p>
                      <a:pPr algn="ctr">
                        <a:lnSpc>
                          <a:spcPts val="5040"/>
                        </a:lnSpc>
                        <a:defRPr/>
                      </a:pPr>
                      <a:r>
                        <a:rPr lang="en-US" sz="3600" dirty="0">
                          <a:solidFill>
                            <a:srgbClr val="000000"/>
                          </a:solidFill>
                          <a:latin typeface="+mn-ea"/>
                          <a:ea typeface="+mn-ea"/>
                          <a:cs typeface="Noto Sans T Chinese"/>
                          <a:sym typeface="Noto Sans T Chinese"/>
                        </a:rPr>
                        <a:t>2021</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2743</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4907</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100</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26</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a:solidFill>
                            <a:srgbClr val="000000"/>
                          </a:solidFill>
                          <a:latin typeface="+mn-ea"/>
                          <a:ea typeface="+mn-ea"/>
                          <a:cs typeface="Noto Sans T Chinese"/>
                          <a:sym typeface="Noto Sans T Chinese"/>
                        </a:rPr>
                        <a:t>36</a:t>
                      </a:r>
                      <a:endParaRPr lang="en-US" sz="110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814303">
                <a:tc>
                  <a:txBody>
                    <a:bodyPr/>
                    <a:lstStyle/>
                    <a:p>
                      <a:pPr algn="ctr">
                        <a:lnSpc>
                          <a:spcPts val="5040"/>
                        </a:lnSpc>
                        <a:defRPr/>
                      </a:pPr>
                      <a:r>
                        <a:rPr lang="en-US" sz="3600">
                          <a:solidFill>
                            <a:srgbClr val="000000"/>
                          </a:solidFill>
                          <a:latin typeface="+mn-ea"/>
                          <a:ea typeface="+mn-ea"/>
                          <a:cs typeface="Noto Sans T Chinese"/>
                          <a:sym typeface="Noto Sans T Chinese"/>
                        </a:rPr>
                        <a:t>2022</a:t>
                      </a:r>
                      <a:endParaRPr lang="en-US" sz="110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a:solidFill>
                            <a:srgbClr val="000000"/>
                          </a:solidFill>
                          <a:latin typeface="+mn-ea"/>
                          <a:ea typeface="+mn-ea"/>
                          <a:cs typeface="Noto Sans T Chinese"/>
                          <a:sym typeface="Noto Sans T Chinese"/>
                        </a:rPr>
                        <a:t>3184</a:t>
                      </a:r>
                      <a:endParaRPr lang="en-US" sz="110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a:solidFill>
                            <a:srgbClr val="000000"/>
                          </a:solidFill>
                          <a:latin typeface="+mn-ea"/>
                          <a:ea typeface="+mn-ea"/>
                          <a:cs typeface="Noto Sans T Chinese"/>
                          <a:sym typeface="Noto Sans T Chinese"/>
                        </a:rPr>
                        <a:t>5616</a:t>
                      </a:r>
                      <a:endParaRPr lang="en-US" sz="110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a:solidFill>
                            <a:srgbClr val="000000"/>
                          </a:solidFill>
                          <a:latin typeface="+mn-ea"/>
                          <a:ea typeface="+mn-ea"/>
                          <a:cs typeface="Noto Sans T Chinese"/>
                          <a:sym typeface="Noto Sans T Chinese"/>
                        </a:rPr>
                        <a:t>99</a:t>
                      </a:r>
                      <a:endParaRPr lang="en-US" sz="110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28</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34</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814303">
                <a:tc>
                  <a:txBody>
                    <a:bodyPr/>
                    <a:lstStyle/>
                    <a:p>
                      <a:pPr algn="ctr">
                        <a:lnSpc>
                          <a:spcPts val="5040"/>
                        </a:lnSpc>
                        <a:defRPr/>
                      </a:pPr>
                      <a:r>
                        <a:rPr lang="en-US" sz="3600">
                          <a:solidFill>
                            <a:srgbClr val="000000"/>
                          </a:solidFill>
                          <a:latin typeface="+mn-ea"/>
                          <a:ea typeface="+mn-ea"/>
                          <a:cs typeface="Noto Sans T Chinese"/>
                          <a:sym typeface="Noto Sans T Chinese"/>
                        </a:rPr>
                        <a:t>2023</a:t>
                      </a:r>
                      <a:endParaRPr lang="en-US" sz="110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a:solidFill>
                            <a:srgbClr val="000000"/>
                          </a:solidFill>
                          <a:latin typeface="+mn-ea"/>
                          <a:ea typeface="+mn-ea"/>
                          <a:cs typeface="Noto Sans T Chinese"/>
                          <a:sym typeface="Noto Sans T Chinese"/>
                        </a:rPr>
                        <a:t>2899</a:t>
                      </a:r>
                      <a:endParaRPr lang="en-US" sz="110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a:solidFill>
                            <a:srgbClr val="000000"/>
                          </a:solidFill>
                          <a:latin typeface="+mn-ea"/>
                          <a:ea typeface="+mn-ea"/>
                          <a:cs typeface="Noto Sans T Chinese"/>
                          <a:sym typeface="Noto Sans T Chinese"/>
                        </a:rPr>
                        <a:t>5162</a:t>
                      </a:r>
                      <a:endParaRPr lang="en-US" sz="110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a:solidFill>
                            <a:srgbClr val="000000"/>
                          </a:solidFill>
                          <a:latin typeface="+mn-ea"/>
                          <a:ea typeface="+mn-ea"/>
                          <a:cs typeface="Noto Sans T Chinese"/>
                          <a:sym typeface="Noto Sans T Chinese"/>
                        </a:rPr>
                        <a:t>102</a:t>
                      </a:r>
                      <a:endParaRPr lang="en-US" sz="110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31</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a:solidFill>
                            <a:srgbClr val="000000"/>
                          </a:solidFill>
                          <a:latin typeface="+mn-ea"/>
                          <a:ea typeface="+mn-ea"/>
                          <a:cs typeface="Noto Sans T Chinese"/>
                          <a:sym typeface="Noto Sans T Chinese"/>
                        </a:rPr>
                        <a:t>30</a:t>
                      </a:r>
                      <a:endParaRPr lang="en-US" sz="110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814303">
                <a:tc>
                  <a:txBody>
                    <a:bodyPr/>
                    <a:lstStyle/>
                    <a:p>
                      <a:pPr algn="ctr">
                        <a:lnSpc>
                          <a:spcPts val="5040"/>
                        </a:lnSpc>
                        <a:defRPr/>
                      </a:pPr>
                      <a:r>
                        <a:rPr lang="en-US" sz="3600" dirty="0">
                          <a:solidFill>
                            <a:srgbClr val="000000"/>
                          </a:solidFill>
                          <a:latin typeface="+mn-ea"/>
                          <a:ea typeface="+mn-ea"/>
                          <a:cs typeface="Noto Sans T Chinese"/>
                          <a:sym typeface="Noto Sans T Chinese"/>
                        </a:rPr>
                        <a:t>2024</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4089</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7564</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117</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30</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5040"/>
                        </a:lnSpc>
                        <a:defRPr/>
                      </a:pPr>
                      <a:r>
                        <a:rPr lang="en-US" sz="3600" dirty="0">
                          <a:solidFill>
                            <a:srgbClr val="000000"/>
                          </a:solidFill>
                          <a:latin typeface="+mn-ea"/>
                          <a:ea typeface="+mn-ea"/>
                          <a:cs typeface="Noto Sans T Chinese"/>
                          <a:sym typeface="Noto Sans T Chinese"/>
                        </a:rPr>
                        <a:t>33</a:t>
                      </a:r>
                      <a:endParaRPr lang="en-US" sz="1100" dirty="0">
                        <a:latin typeface="+mn-ea"/>
                        <a:ea typeface="+mn-ea"/>
                      </a:endParaRPr>
                    </a:p>
                  </a:txBody>
                  <a:tcPr marL="133350" marR="133350" marT="133350" marB="1333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3" name="TextBox 5">
            <a:extLst>
              <a:ext uri="{FF2B5EF4-FFF2-40B4-BE49-F238E27FC236}">
                <a16:creationId xmlns:a16="http://schemas.microsoft.com/office/drawing/2014/main" id="{7975CB95-810A-D7C6-78E6-756CC5389B9A}"/>
              </a:ext>
            </a:extLst>
          </p:cNvPr>
          <p:cNvSpPr txBox="1"/>
          <p:nvPr/>
        </p:nvSpPr>
        <p:spPr>
          <a:xfrm>
            <a:off x="12103806" y="3217349"/>
            <a:ext cx="5159562" cy="2769989"/>
          </a:xfrm>
          <a:prstGeom prst="rect">
            <a:avLst/>
          </a:prstGeom>
        </p:spPr>
        <p:txBody>
          <a:bodyPr lIns="0" tIns="0" rIns="0" bIns="0" rtlCol="0" anchor="t">
            <a:spAutoFit/>
          </a:bodyPr>
          <a:lstStyle/>
          <a:p>
            <a:pPr marL="0" lvl="0" indent="0" algn="l">
              <a:lnSpc>
                <a:spcPts val="10800"/>
              </a:lnSpc>
            </a:pPr>
            <a:r>
              <a:rPr lang="zh-TW" altLang="en-US" sz="90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歷年</a:t>
            </a:r>
            <a:endParaRPr lang="en-US" altLang="zh-TW" sz="90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endParaRPr>
          </a:p>
          <a:p>
            <a:pPr marL="0" lvl="0" indent="0" algn="l">
              <a:lnSpc>
                <a:spcPts val="10800"/>
              </a:lnSpc>
            </a:pPr>
            <a:r>
              <a:rPr lang="zh-TW" altLang="en-US" sz="90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鳥種紀錄</a:t>
            </a:r>
            <a:endParaRPr lang="en-US" sz="90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endParaRPr>
          </a:p>
        </p:txBody>
      </p:sp>
      <p:sp>
        <p:nvSpPr>
          <p:cNvPr id="5" name="AutoShape 7">
            <a:extLst>
              <a:ext uri="{FF2B5EF4-FFF2-40B4-BE49-F238E27FC236}">
                <a16:creationId xmlns:a16="http://schemas.microsoft.com/office/drawing/2014/main" id="{1383EE75-CC8A-A11E-96EA-7C8FA0F6FF70}"/>
              </a:ext>
            </a:extLst>
          </p:cNvPr>
          <p:cNvSpPr/>
          <p:nvPr/>
        </p:nvSpPr>
        <p:spPr>
          <a:xfrm>
            <a:off x="11921793" y="6320748"/>
            <a:ext cx="5394657" cy="0"/>
          </a:xfrm>
          <a:prstGeom prst="line">
            <a:avLst/>
          </a:prstGeom>
          <a:ln w="104775" cap="flat">
            <a:solidFill>
              <a:srgbClr val="000000"/>
            </a:solidFill>
            <a:prstDash val="solid"/>
            <a:headEnd type="none" w="sm" len="sm"/>
            <a:tailEnd type="none" w="sm" len="sm"/>
          </a:ln>
        </p:spPr>
        <p:txBody>
          <a:bodyPr/>
          <a:lstStyle/>
          <a:p>
            <a:endParaRPr lang="zh-TW" altLang="en-US">
              <a:latin typeface="微軟正黑體" panose="020B0604030504040204" pitchFamily="34" charset="-120"/>
              <a:ea typeface="微軟正黑體" panose="020B0604030504040204" pitchFamily="34"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grpSp>
        <p:nvGrpSpPr>
          <p:cNvPr id="2" name="Group 2"/>
          <p:cNvGrpSpPr/>
          <p:nvPr/>
        </p:nvGrpSpPr>
        <p:grpSpPr>
          <a:xfrm>
            <a:off x="304800" y="495300"/>
            <a:ext cx="11310401" cy="8241802"/>
            <a:chOff x="0" y="-57151"/>
            <a:chExt cx="15080535" cy="10989069"/>
          </a:xfrm>
        </p:grpSpPr>
        <p:sp>
          <p:nvSpPr>
            <p:cNvPr id="3" name="Freeform 3"/>
            <p:cNvSpPr/>
            <p:nvPr/>
          </p:nvSpPr>
          <p:spPr>
            <a:xfrm>
              <a:off x="0" y="616422"/>
              <a:ext cx="15080535" cy="10315496"/>
            </a:xfrm>
            <a:custGeom>
              <a:avLst/>
              <a:gdLst/>
              <a:ahLst/>
              <a:cxnLst/>
              <a:rect l="l" t="t" r="r" b="b"/>
              <a:pathLst>
                <a:path w="15199042" h="10632909">
                  <a:moveTo>
                    <a:pt x="0" y="0"/>
                  </a:moveTo>
                  <a:lnTo>
                    <a:pt x="15199042" y="0"/>
                  </a:lnTo>
                  <a:lnTo>
                    <a:pt x="15199042" y="10632909"/>
                  </a:lnTo>
                  <a:lnTo>
                    <a:pt x="0" y="10632909"/>
                  </a:lnTo>
                  <a:lnTo>
                    <a:pt x="0" y="0"/>
                  </a:lnTo>
                  <a:close/>
                </a:path>
              </a:pathLst>
            </a:custGeom>
            <a:blipFill>
              <a:blip r:embed="rId2"/>
              <a:stretch>
                <a:fillRect l="1" t="-1343" r="-2011" b="-12741"/>
              </a:stretch>
            </a:blipFill>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4" name="TextBox 4"/>
            <p:cNvSpPr txBox="1"/>
            <p:nvPr/>
          </p:nvSpPr>
          <p:spPr>
            <a:xfrm>
              <a:off x="0" y="-57151"/>
              <a:ext cx="1364535" cy="673573"/>
            </a:xfrm>
            <a:prstGeom prst="rect">
              <a:avLst/>
            </a:prstGeom>
          </p:spPr>
          <p:txBody>
            <a:bodyPr wrap="square" lIns="0" tIns="0" rIns="0" bIns="0" rtlCol="0" anchor="t">
              <a:spAutoFit/>
            </a:bodyPr>
            <a:lstStyle/>
            <a:p>
              <a:pPr algn="ctr">
                <a:lnSpc>
                  <a:spcPts val="4284"/>
                </a:lnSpc>
              </a:pPr>
              <a:r>
                <a:rPr lang="en-US" sz="3060"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隻次</a:t>
              </a:r>
              <a:endParaRPr lang="en-US" sz="3060" dirty="0">
                <a:solidFill>
                  <a:srgbClr val="000000"/>
                </a:solidFill>
                <a:latin typeface="微軟正黑體" panose="020B0604030504040204" pitchFamily="34" charset="-120"/>
                <a:ea typeface="微軟正黑體" panose="020B0604030504040204" pitchFamily="34" charset="-120"/>
                <a:cs typeface="Noto Sans T Chinese"/>
                <a:sym typeface="Noto Sans T Chinese"/>
              </a:endParaRPr>
            </a:p>
          </p:txBody>
        </p:sp>
      </p:grpSp>
      <p:sp>
        <p:nvSpPr>
          <p:cNvPr id="5" name="TextBox 5"/>
          <p:cNvSpPr txBox="1"/>
          <p:nvPr/>
        </p:nvSpPr>
        <p:spPr>
          <a:xfrm>
            <a:off x="12103806" y="3217349"/>
            <a:ext cx="6336594" cy="2769989"/>
          </a:xfrm>
          <a:prstGeom prst="rect">
            <a:avLst/>
          </a:prstGeom>
        </p:spPr>
        <p:txBody>
          <a:bodyPr wrap="square" lIns="0" tIns="0" rIns="0" bIns="0" rtlCol="0" anchor="t">
            <a:spAutoFit/>
          </a:bodyPr>
          <a:lstStyle/>
          <a:p>
            <a:pPr marL="0" lvl="0" indent="0" algn="l">
              <a:lnSpc>
                <a:spcPts val="10800"/>
              </a:lnSpc>
            </a:pPr>
            <a:r>
              <a:rPr lang="zh-TW" altLang="en-US" sz="90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每年</a:t>
            </a:r>
            <a:r>
              <a:rPr lang="en-US" sz="9000" b="1" dirty="0" err="1">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數量</a:t>
            </a:r>
            <a:endParaRPr lang="en-US" sz="90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endParaRPr>
          </a:p>
          <a:p>
            <a:pPr marL="0" lvl="0" indent="0" algn="l">
              <a:lnSpc>
                <a:spcPts val="10800"/>
              </a:lnSpc>
            </a:pPr>
            <a:r>
              <a:rPr lang="en-US" sz="90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前10名鳥種</a:t>
            </a:r>
          </a:p>
        </p:txBody>
      </p:sp>
      <p:sp>
        <p:nvSpPr>
          <p:cNvPr id="6" name="TextBox 6"/>
          <p:cNvSpPr txBox="1"/>
          <p:nvPr/>
        </p:nvSpPr>
        <p:spPr>
          <a:xfrm>
            <a:off x="12103806" y="6705278"/>
            <a:ext cx="5159562" cy="463397"/>
          </a:xfrm>
          <a:prstGeom prst="rect">
            <a:avLst/>
          </a:prstGeom>
        </p:spPr>
        <p:txBody>
          <a:bodyPr lIns="0" tIns="0" rIns="0" bIns="0" rtlCol="0" anchor="t">
            <a:spAutoFit/>
          </a:bodyPr>
          <a:lstStyle/>
          <a:p>
            <a:pPr marL="0" lvl="0" indent="0" algn="l">
              <a:lnSpc>
                <a:spcPts val="3900"/>
              </a:lnSpc>
            </a:pPr>
            <a:r>
              <a:rPr lang="en-US" sz="3000" b="1">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共11種鳥</a:t>
            </a:r>
          </a:p>
        </p:txBody>
      </p:sp>
      <p:sp>
        <p:nvSpPr>
          <p:cNvPr id="7" name="AutoShape 7"/>
          <p:cNvSpPr/>
          <p:nvPr/>
        </p:nvSpPr>
        <p:spPr>
          <a:xfrm>
            <a:off x="11921793" y="6320748"/>
            <a:ext cx="5394657" cy="0"/>
          </a:xfrm>
          <a:prstGeom prst="line">
            <a:avLst/>
          </a:prstGeom>
          <a:ln w="104775" cap="flat">
            <a:solidFill>
              <a:srgbClr val="000000"/>
            </a:solidFill>
            <a:prstDash val="solid"/>
            <a:headEnd type="none" w="sm" len="sm"/>
            <a:tailEnd type="none" w="sm" len="sm"/>
          </a:ln>
        </p:spPr>
        <p:txBody>
          <a:bodyPr/>
          <a:lstStyle/>
          <a:p>
            <a:endParaRPr lang="zh-TW" altLang="en-US">
              <a:latin typeface="微軟正黑體" panose="020B0604030504040204" pitchFamily="34" charset="-120"/>
              <a:ea typeface="微軟正黑體" panose="020B0604030504040204" pitchFamily="34" charset="-12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grpSp>
        <p:nvGrpSpPr>
          <p:cNvPr id="2" name="Group 2"/>
          <p:cNvGrpSpPr/>
          <p:nvPr/>
        </p:nvGrpSpPr>
        <p:grpSpPr>
          <a:xfrm>
            <a:off x="395541" y="1284655"/>
            <a:ext cx="11901561" cy="7315450"/>
            <a:chOff x="0" y="-47625"/>
            <a:chExt cx="15868749" cy="9753934"/>
          </a:xfrm>
        </p:grpSpPr>
        <p:sp>
          <p:nvSpPr>
            <p:cNvPr id="3" name="Freeform 3"/>
            <p:cNvSpPr/>
            <p:nvPr/>
          </p:nvSpPr>
          <p:spPr>
            <a:xfrm>
              <a:off x="0" y="760302"/>
              <a:ext cx="15868749" cy="8946007"/>
            </a:xfrm>
            <a:custGeom>
              <a:avLst/>
              <a:gdLst/>
              <a:ahLst/>
              <a:cxnLst/>
              <a:rect l="l" t="t" r="r" b="b"/>
              <a:pathLst>
                <a:path w="15868749" h="8946007">
                  <a:moveTo>
                    <a:pt x="0" y="0"/>
                  </a:moveTo>
                  <a:lnTo>
                    <a:pt x="15868749" y="0"/>
                  </a:lnTo>
                  <a:lnTo>
                    <a:pt x="15868749" y="8946007"/>
                  </a:lnTo>
                  <a:lnTo>
                    <a:pt x="0" y="8946007"/>
                  </a:lnTo>
                  <a:lnTo>
                    <a:pt x="0" y="0"/>
                  </a:lnTo>
                  <a:close/>
                </a:path>
              </a:pathLst>
            </a:custGeom>
            <a:blipFill>
              <a:blip r:embed="rId2"/>
              <a:stretch>
                <a:fillRect/>
              </a:stretch>
            </a:blip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 name="TextBox 4"/>
            <p:cNvSpPr txBox="1"/>
            <p:nvPr/>
          </p:nvSpPr>
          <p:spPr>
            <a:xfrm>
              <a:off x="0" y="-47625"/>
              <a:ext cx="958135" cy="1116887"/>
            </a:xfrm>
            <a:prstGeom prst="rect">
              <a:avLst/>
            </a:prstGeom>
          </p:spPr>
          <p:txBody>
            <a:bodyPr wrap="square" lIns="0" tIns="0" rIns="0" bIns="0" rtlCol="0" anchor="t">
              <a:spAutoFit/>
            </a:bodyPr>
            <a:lstStyle/>
            <a:p>
              <a:pPr algn="ctr">
                <a:lnSpc>
                  <a:spcPts val="3413"/>
                </a:lnSpc>
              </a:pPr>
              <a:r>
                <a:rPr lang="en-US" sz="2438"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佔比</a:t>
              </a:r>
              <a:r>
                <a:rPr lang="en-US" sz="2438"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a:t>
              </a:r>
            </a:p>
          </p:txBody>
        </p:sp>
      </p:grpSp>
      <p:sp>
        <p:nvSpPr>
          <p:cNvPr id="5" name="TextBox 5"/>
          <p:cNvSpPr txBox="1"/>
          <p:nvPr/>
        </p:nvSpPr>
        <p:spPr>
          <a:xfrm>
            <a:off x="12270598" y="3247786"/>
            <a:ext cx="5962073" cy="2769989"/>
          </a:xfrm>
          <a:prstGeom prst="rect">
            <a:avLst/>
          </a:prstGeom>
        </p:spPr>
        <p:txBody>
          <a:bodyPr wrap="square" lIns="0" tIns="0" rIns="0" bIns="0" rtlCol="0" anchor="t">
            <a:spAutoFit/>
          </a:bodyPr>
          <a:lstStyle/>
          <a:p>
            <a:pPr marL="0" lvl="0" indent="0" algn="l">
              <a:lnSpc>
                <a:spcPts val="10800"/>
              </a:lnSpc>
            </a:pPr>
            <a:r>
              <a:rPr lang="zh-TW" altLang="en-US" sz="90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每年</a:t>
            </a:r>
            <a:r>
              <a:rPr lang="en-US" sz="9000" b="1" dirty="0" err="1">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常見</a:t>
            </a:r>
            <a:endParaRPr lang="en-US" sz="90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endParaRPr>
          </a:p>
          <a:p>
            <a:pPr marL="0" lvl="0" indent="0" algn="l">
              <a:lnSpc>
                <a:spcPts val="10800"/>
              </a:lnSpc>
            </a:pPr>
            <a:r>
              <a:rPr lang="en-US" sz="90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前10名鳥種</a:t>
            </a:r>
          </a:p>
        </p:txBody>
      </p:sp>
      <p:sp>
        <p:nvSpPr>
          <p:cNvPr id="6" name="TextBox 6"/>
          <p:cNvSpPr txBox="1"/>
          <p:nvPr/>
        </p:nvSpPr>
        <p:spPr>
          <a:xfrm>
            <a:off x="12478327" y="6705278"/>
            <a:ext cx="4788855" cy="463397"/>
          </a:xfrm>
          <a:prstGeom prst="rect">
            <a:avLst/>
          </a:prstGeom>
        </p:spPr>
        <p:txBody>
          <a:bodyPr lIns="0" tIns="0" rIns="0" bIns="0" rtlCol="0" anchor="t">
            <a:spAutoFit/>
          </a:bodyPr>
          <a:lstStyle/>
          <a:p>
            <a:pPr marL="0" lvl="0" indent="0" algn="l">
              <a:lnSpc>
                <a:spcPts val="3900"/>
              </a:lnSpc>
            </a:pPr>
            <a:r>
              <a:rPr lang="en-US" sz="3000" b="1">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共13種鳥</a:t>
            </a:r>
          </a:p>
        </p:txBody>
      </p:sp>
      <p:sp>
        <p:nvSpPr>
          <p:cNvPr id="7" name="AutoShape 7"/>
          <p:cNvSpPr/>
          <p:nvPr/>
        </p:nvSpPr>
        <p:spPr>
          <a:xfrm>
            <a:off x="12309392" y="6320748"/>
            <a:ext cx="5007058" cy="0"/>
          </a:xfrm>
          <a:prstGeom prst="line">
            <a:avLst/>
          </a:prstGeom>
          <a:ln w="104775" cap="flat">
            <a:solidFill>
              <a:srgbClr val="000000"/>
            </a:solidFill>
            <a:prstDash val="solid"/>
            <a:headEnd type="none" w="sm" len="sm"/>
            <a:tailEnd type="none" w="sm" len="sm"/>
          </a:ln>
        </p:spPr>
        <p:txBody>
          <a:bodyPr/>
          <a:lstStyle/>
          <a:p>
            <a:endParaRPr lang="zh-TW" altLang="en-US">
              <a:latin typeface="微軟正黑體" panose="020B0604030504040204" pitchFamily="34" charset="-120"/>
              <a:ea typeface="微軟正黑體" panose="020B0604030504040204"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0" name="Freeform 4"/>
          <p:cNvSpPr/>
          <p:nvPr/>
        </p:nvSpPr>
        <p:spPr>
          <a:xfrm>
            <a:off x="4" y="0"/>
            <a:ext cx="18287996" cy="2037390"/>
          </a:xfrm>
          <a:custGeom>
            <a:avLst/>
            <a:gdLst/>
            <a:ahLst/>
            <a:cxnLst/>
            <a:rect l="l" t="t" r="r" b="b"/>
            <a:pathLst>
              <a:path w="4816592" h="812800">
                <a:moveTo>
                  <a:pt x="0" y="0"/>
                </a:moveTo>
                <a:lnTo>
                  <a:pt x="4816592" y="0"/>
                </a:lnTo>
                <a:lnTo>
                  <a:pt x="4816592" y="812800"/>
                </a:lnTo>
                <a:lnTo>
                  <a:pt x="0" y="812800"/>
                </a:lnTo>
                <a:close/>
              </a:path>
            </a:pathLst>
          </a:custGeom>
          <a:solidFill>
            <a:schemeClr val="accent3">
              <a:lumMod val="50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新細明體" panose="02020500000000000000" pitchFamily="18" charset="-120"/>
              <a:cs typeface="+mn-cs"/>
            </a:endParaRPr>
          </a:p>
        </p:txBody>
      </p:sp>
      <p:sp>
        <p:nvSpPr>
          <p:cNvPr id="8" name="矩形 7"/>
          <p:cNvSpPr/>
          <p:nvPr/>
        </p:nvSpPr>
        <p:spPr>
          <a:xfrm>
            <a:off x="8406181" y="2151833"/>
            <a:ext cx="9697564" cy="790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新細明體" panose="02020500000000000000" pitchFamily="18" charset="-120"/>
              <a:cs typeface="+mn-cs"/>
            </a:endParaRPr>
          </a:p>
        </p:txBody>
      </p:sp>
      <p:pic>
        <p:nvPicPr>
          <p:cNvPr id="2" name="圖片 1"/>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746520" y="2037390"/>
            <a:ext cx="5357225" cy="8018526"/>
          </a:xfrm>
          <a:prstGeom prst="rect">
            <a:avLst/>
          </a:prstGeom>
        </p:spPr>
      </p:pic>
      <p:sp>
        <p:nvSpPr>
          <p:cNvPr id="85" name="Freeform 4" hidden="1"/>
          <p:cNvSpPr/>
          <p:nvPr/>
        </p:nvSpPr>
        <p:spPr>
          <a:xfrm>
            <a:off x="0" y="0"/>
            <a:ext cx="18287996" cy="3086100"/>
          </a:xfrm>
          <a:custGeom>
            <a:avLst/>
            <a:gdLst/>
            <a:ahLst/>
            <a:cxnLst/>
            <a:rect l="l" t="t" r="r" b="b"/>
            <a:pathLst>
              <a:path w="4816592" h="812800">
                <a:moveTo>
                  <a:pt x="0" y="0"/>
                </a:moveTo>
                <a:lnTo>
                  <a:pt x="4816592" y="0"/>
                </a:lnTo>
                <a:lnTo>
                  <a:pt x="4816592" y="812800"/>
                </a:lnTo>
                <a:lnTo>
                  <a:pt x="0" y="812800"/>
                </a:lnTo>
                <a:close/>
              </a:path>
            </a:pathLst>
          </a:custGeom>
          <a:solidFill>
            <a:schemeClr val="accent3">
              <a:lumMod val="50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新細明體" panose="02020500000000000000" pitchFamily="18" charset="-120"/>
              <a:cs typeface="+mn-cs"/>
            </a:endParaRPr>
          </a:p>
        </p:txBody>
      </p:sp>
      <p:sp>
        <p:nvSpPr>
          <p:cNvPr id="87" name="Freeform 6" hidden="1"/>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新細明體" panose="02020500000000000000" pitchFamily="18" charset="-120"/>
              <a:cs typeface="+mn-cs"/>
            </a:endParaRPr>
          </a:p>
        </p:txBody>
      </p:sp>
      <p:sp>
        <p:nvSpPr>
          <p:cNvPr id="88" name="Freeform 7" hidden="1"/>
          <p:cNvSpPr/>
          <p:nvPr/>
        </p:nvSpPr>
        <p:spPr>
          <a:xfrm>
            <a:off x="-3012515" y="-3407219"/>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新細明體" panose="02020500000000000000" pitchFamily="18" charset="-120"/>
              <a:cs typeface="+mn-cs"/>
            </a:endParaRPr>
          </a:p>
        </p:txBody>
      </p:sp>
      <p:grpSp>
        <p:nvGrpSpPr>
          <p:cNvPr id="24" name="群組 23"/>
          <p:cNvGrpSpPr/>
          <p:nvPr/>
        </p:nvGrpSpPr>
        <p:grpSpPr>
          <a:xfrm>
            <a:off x="12487695" y="5506653"/>
            <a:ext cx="2643654" cy="540000"/>
            <a:chOff x="5164012" y="4762500"/>
            <a:chExt cx="3217988" cy="540000"/>
          </a:xfrm>
        </p:grpSpPr>
        <p:sp>
          <p:nvSpPr>
            <p:cNvPr id="13" name="五角星形 12"/>
            <p:cNvSpPr/>
            <p:nvPr/>
          </p:nvSpPr>
          <p:spPr>
            <a:xfrm>
              <a:off x="7842000" y="4762500"/>
              <a:ext cx="540000" cy="540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新細明體" panose="02020500000000000000" pitchFamily="18" charset="-120"/>
                <a:cs typeface="+mn-cs"/>
              </a:endParaRPr>
            </a:p>
          </p:txBody>
        </p:sp>
        <p:cxnSp>
          <p:nvCxnSpPr>
            <p:cNvPr id="19" name="直線接點 18"/>
            <p:cNvCxnSpPr/>
            <p:nvPr/>
          </p:nvCxnSpPr>
          <p:spPr>
            <a:xfrm flipH="1">
              <a:off x="5164012" y="5038260"/>
              <a:ext cx="289636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文字方塊 20"/>
          <p:cNvSpPr txBox="1"/>
          <p:nvPr/>
        </p:nvSpPr>
        <p:spPr>
          <a:xfrm>
            <a:off x="8241052" y="5379303"/>
            <a:ext cx="424664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南投名間、彰化二水</a:t>
            </a:r>
            <a:endPar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(1999-2000</a:t>
            </a:r>
            <a:r>
              <a:rPr kumimoji="0" lang="zh-TW" altLang="en-US"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2011-2017)</a:t>
            </a:r>
          </a:p>
        </p:txBody>
      </p:sp>
      <p:grpSp>
        <p:nvGrpSpPr>
          <p:cNvPr id="82" name="群組 81"/>
          <p:cNvGrpSpPr/>
          <p:nvPr/>
        </p:nvGrpSpPr>
        <p:grpSpPr>
          <a:xfrm>
            <a:off x="12487695" y="7910720"/>
            <a:ext cx="1798459" cy="540000"/>
            <a:chOff x="6583541" y="4762500"/>
            <a:chExt cx="1798459" cy="540000"/>
          </a:xfrm>
        </p:grpSpPr>
        <p:sp>
          <p:nvSpPr>
            <p:cNvPr id="83" name="五角星形 82"/>
            <p:cNvSpPr/>
            <p:nvPr/>
          </p:nvSpPr>
          <p:spPr>
            <a:xfrm>
              <a:off x="7842000" y="4762500"/>
              <a:ext cx="540000" cy="540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新細明體" panose="02020500000000000000" pitchFamily="18" charset="-120"/>
                <a:cs typeface="+mn-cs"/>
              </a:endParaRPr>
            </a:p>
          </p:txBody>
        </p:sp>
        <p:cxnSp>
          <p:nvCxnSpPr>
            <p:cNvPr id="84" name="直線接點 83"/>
            <p:cNvCxnSpPr/>
            <p:nvPr/>
          </p:nvCxnSpPr>
          <p:spPr>
            <a:xfrm flipH="1" flipV="1">
              <a:off x="6583541" y="5029771"/>
              <a:ext cx="1512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9" name="文字方塊 88"/>
          <p:cNvSpPr txBox="1"/>
          <p:nvPr/>
        </p:nvSpPr>
        <p:spPr>
          <a:xfrm>
            <a:off x="9831934" y="7765222"/>
            <a:ext cx="2914586" cy="830997"/>
          </a:xfrm>
          <a:prstGeom prst="rect">
            <a:avLst/>
          </a:prstGeom>
          <a:noFill/>
        </p:spPr>
        <p:txBody>
          <a:bodyPr wrap="square" rtlCol="0">
            <a:spAutoFit/>
          </a:bodyPr>
          <a:lstStyle>
            <a:defPPr>
              <a:defRPr lang="en-US"/>
            </a:defPPr>
            <a:lvl1pPr>
              <a:defRPr sz="2400">
                <a:solidFill>
                  <a:srgbClr val="100F0D"/>
                </a:solidFill>
                <a:latin typeface="Nunito Bold" panose="0202050000000000000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高雄壽山</a:t>
            </a:r>
            <a:endPar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(2008</a:t>
            </a:r>
            <a:r>
              <a:rPr kumimoji="0" lang="zh-TW" altLang="en-US"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2012)</a:t>
            </a:r>
            <a:endParaRPr kumimoji="0" lang="zh-TW" altLang="en-US"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endParaRPr>
          </a:p>
        </p:txBody>
      </p:sp>
      <p:grpSp>
        <p:nvGrpSpPr>
          <p:cNvPr id="90" name="群組 89"/>
          <p:cNvGrpSpPr/>
          <p:nvPr/>
        </p:nvGrpSpPr>
        <p:grpSpPr>
          <a:xfrm>
            <a:off x="13117290" y="3133317"/>
            <a:ext cx="4017099" cy="461760"/>
            <a:chOff x="4311411" y="4762500"/>
            <a:chExt cx="4070589" cy="540000"/>
          </a:xfrm>
        </p:grpSpPr>
        <p:sp>
          <p:nvSpPr>
            <p:cNvPr id="91" name="五角星形 90"/>
            <p:cNvSpPr/>
            <p:nvPr/>
          </p:nvSpPr>
          <p:spPr>
            <a:xfrm>
              <a:off x="7842000" y="4762500"/>
              <a:ext cx="540000" cy="540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新細明體" panose="02020500000000000000" pitchFamily="18" charset="-120"/>
                <a:cs typeface="+mn-cs"/>
              </a:endParaRPr>
            </a:p>
          </p:txBody>
        </p:sp>
        <p:cxnSp>
          <p:nvCxnSpPr>
            <p:cNvPr id="92" name="直線接點 91"/>
            <p:cNvCxnSpPr/>
            <p:nvPr/>
          </p:nvCxnSpPr>
          <p:spPr>
            <a:xfrm flipH="1">
              <a:off x="4311411" y="5038259"/>
              <a:ext cx="379385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文字方塊 92"/>
          <p:cNvSpPr txBox="1"/>
          <p:nvPr/>
        </p:nvSpPr>
        <p:spPr>
          <a:xfrm>
            <a:off x="10576768" y="3004056"/>
            <a:ext cx="2540521" cy="830997"/>
          </a:xfrm>
          <a:prstGeom prst="rect">
            <a:avLst/>
          </a:prstGeom>
          <a:noFill/>
        </p:spPr>
        <p:txBody>
          <a:bodyPr wrap="square" rtlCol="0">
            <a:spAutoFit/>
          </a:bodyPr>
          <a:lstStyle>
            <a:defPPr>
              <a:defRPr lang="en-US"/>
            </a:defPPr>
            <a:lvl1pPr>
              <a:defRPr sz="2400">
                <a:solidFill>
                  <a:srgbClr val="100F0D"/>
                </a:solidFill>
                <a:latin typeface="Nunito Bold" panose="0202050000000000000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福山研究中心</a:t>
            </a:r>
            <a:endPar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(1999</a:t>
            </a:r>
            <a:r>
              <a:rPr kumimoji="0" lang="zh-TW" altLang="en-US"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2009) </a:t>
            </a:r>
            <a:endParaRPr kumimoji="0" lang="zh-TW" altLang="en-US" sz="24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endParaRPr>
          </a:p>
        </p:txBody>
      </p:sp>
      <p:grpSp>
        <p:nvGrpSpPr>
          <p:cNvPr id="16" name="群組 15">
            <a:extLst>
              <a:ext uri="{FF2B5EF4-FFF2-40B4-BE49-F238E27FC236}">
                <a16:creationId xmlns:a16="http://schemas.microsoft.com/office/drawing/2014/main" id="{42030971-62DE-D7B9-571F-5C463A5DCFEF}"/>
              </a:ext>
            </a:extLst>
          </p:cNvPr>
          <p:cNvGrpSpPr/>
          <p:nvPr/>
        </p:nvGrpSpPr>
        <p:grpSpPr>
          <a:xfrm>
            <a:off x="556870" y="2048440"/>
            <a:ext cx="6633455" cy="2708656"/>
            <a:chOff x="529345" y="2130044"/>
            <a:chExt cx="6633455" cy="2708656"/>
          </a:xfrm>
        </p:grpSpPr>
        <p:grpSp>
          <p:nvGrpSpPr>
            <p:cNvPr id="6" name="群組 5"/>
            <p:cNvGrpSpPr/>
            <p:nvPr/>
          </p:nvGrpSpPr>
          <p:grpSpPr>
            <a:xfrm>
              <a:off x="529345" y="2130044"/>
              <a:ext cx="6633455" cy="2708656"/>
              <a:chOff x="7005928" y="6880524"/>
              <a:chExt cx="4427215" cy="1525681"/>
            </a:xfrm>
          </p:grpSpPr>
          <p:sp>
            <p:nvSpPr>
              <p:cNvPr id="50" name="Freeform 6"/>
              <p:cNvSpPr/>
              <p:nvPr/>
            </p:nvSpPr>
            <p:spPr>
              <a:xfrm>
                <a:off x="7005928" y="8178326"/>
                <a:ext cx="4427215" cy="227879"/>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8" name="Freeform 6"/>
              <p:cNvSpPr/>
              <p:nvPr/>
            </p:nvSpPr>
            <p:spPr>
              <a:xfrm>
                <a:off x="7010270" y="6880524"/>
                <a:ext cx="4422873" cy="1338107"/>
              </a:xfrm>
              <a:custGeom>
                <a:avLst/>
                <a:gdLst/>
                <a:ahLst/>
                <a:cxnLst/>
                <a:rect l="l" t="t" r="r" b="b"/>
                <a:pathLst>
                  <a:path w="4274726" h="1718953">
                    <a:moveTo>
                      <a:pt x="0" y="0"/>
                    </a:moveTo>
                    <a:lnTo>
                      <a:pt x="4274726" y="0"/>
                    </a:lnTo>
                    <a:lnTo>
                      <a:pt x="4274726" y="1718953"/>
                    </a:lnTo>
                    <a:lnTo>
                      <a:pt x="0" y="1718953"/>
                    </a:lnTo>
                    <a:close/>
                  </a:path>
                </a:pathLst>
              </a:custGeom>
              <a:solidFill>
                <a:schemeClr val="bg1">
                  <a:lumMod val="9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9" name="TextBox 9"/>
            <p:cNvSpPr txBox="1"/>
            <p:nvPr/>
          </p:nvSpPr>
          <p:spPr>
            <a:xfrm>
              <a:off x="736728" y="2417264"/>
              <a:ext cx="5864391" cy="2067104"/>
            </a:xfrm>
            <a:prstGeom prst="rect">
              <a:avLst/>
            </a:prstGeom>
          </p:spPr>
          <p:txBody>
            <a:bodyPr wrap="square" lIns="0" tIns="0" r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1997 - 2000</a:t>
              </a:r>
              <a:r>
                <a:rPr kumimoji="0" lang="zh-TW" altLang="en-US" sz="36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年臺灣</a:t>
              </a:r>
              <a:r>
                <a:rPr kumimoji="0" lang="zh-TW" altLang="en-US" sz="3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全島</a:t>
              </a:r>
              <a:r>
                <a:rPr kumimoji="0" lang="zh-TW" altLang="en-US" sz="36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的獼猴族群分布和數量估算 </a:t>
              </a:r>
              <a:endParaRPr kumimoji="0" lang="en-US" altLang="zh-TW" sz="36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(Lee et al., 2000)</a:t>
              </a:r>
              <a:endParaRPr kumimoji="0" lang="en-US" sz="20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endParaRPr>
            </a:p>
          </p:txBody>
        </p:sp>
        <p:sp>
          <p:nvSpPr>
            <p:cNvPr id="33" name="文字方塊 32"/>
            <p:cNvSpPr txBox="1"/>
            <p:nvPr/>
          </p:nvSpPr>
          <p:spPr>
            <a:xfrm>
              <a:off x="4712378" y="3832445"/>
              <a:ext cx="223651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沿線調查</a:t>
              </a:r>
            </a:p>
          </p:txBody>
        </p:sp>
      </p:grpSp>
      <p:sp>
        <p:nvSpPr>
          <p:cNvPr id="101" name="TextBox 17"/>
          <p:cNvSpPr txBox="1"/>
          <p:nvPr/>
        </p:nvSpPr>
        <p:spPr>
          <a:xfrm>
            <a:off x="2918518" y="499184"/>
            <a:ext cx="10975325" cy="1192634"/>
          </a:xfrm>
          <a:prstGeom prst="rect">
            <a:avLst/>
          </a:prstGeom>
        </p:spPr>
        <p:txBody>
          <a:bodyPr wrap="square" lIns="0" tIns="0" rIns="0" bIns="0" rtlCol="0" anchor="t">
            <a:spAutoFit/>
          </a:bodyPr>
          <a:lstStyle/>
          <a:p>
            <a:pPr marL="0" marR="0" lvl="0" indent="0" algn="ctr" defTabSz="914400" rtl="0" eaLnBrk="1" fontAlgn="auto" latinLnBrk="0" hangingPunct="1">
              <a:lnSpc>
                <a:spcPts val="9250"/>
              </a:lnSpc>
              <a:spcBef>
                <a:spcPts val="0"/>
              </a:spcBef>
              <a:spcAft>
                <a:spcPts val="0"/>
              </a:spcAft>
              <a:buClrTx/>
              <a:buSzTx/>
              <a:buFontTx/>
              <a:buNone/>
              <a:tabLst/>
              <a:defRPr/>
            </a:pPr>
            <a:r>
              <a:rPr kumimoji="0" lang="zh-TW" altLang="en-US" sz="6607" b="1" i="0" u="none" strike="noStrike" kern="1200" cap="none" spc="0" normalizeH="0" baseline="0" noProof="0" dirty="0">
                <a:ln>
                  <a:noFill/>
                </a:ln>
                <a:solidFill>
                  <a:prstClr val="white"/>
                </a:solidFill>
                <a:effectLst/>
                <a:uLnTx/>
                <a:uFillTx/>
                <a:latin typeface="源樣黑體 B" panose="020B0800000000000000" pitchFamily="34" charset="-120"/>
                <a:ea typeface="源樣黑體 B" panose="020B0800000000000000" pitchFamily="34" charset="-120"/>
                <a:cs typeface="+mn-cs"/>
              </a:rPr>
              <a:t>臺灣獼猴 族群相關研究</a:t>
            </a:r>
            <a:endParaRPr kumimoji="0" lang="en-US" sz="6607" b="1" i="0" u="none" strike="noStrike" kern="1200" cap="none" spc="0" normalizeH="0" baseline="0" noProof="0" dirty="0">
              <a:ln>
                <a:noFill/>
              </a:ln>
              <a:solidFill>
                <a:prstClr val="white"/>
              </a:solidFill>
              <a:effectLst/>
              <a:uLnTx/>
              <a:uFillTx/>
              <a:latin typeface="源樣黑體 B" panose="020B0800000000000000" pitchFamily="34" charset="-120"/>
              <a:ea typeface="源樣黑體 B" panose="020B0800000000000000" pitchFamily="34" charset="-120"/>
              <a:cs typeface="+mn-cs"/>
            </a:endParaRPr>
          </a:p>
        </p:txBody>
      </p:sp>
      <p:sp>
        <p:nvSpPr>
          <p:cNvPr id="3" name="TextBox 5">
            <a:extLst>
              <a:ext uri="{FF2B5EF4-FFF2-40B4-BE49-F238E27FC236}">
                <a16:creationId xmlns:a16="http://schemas.microsoft.com/office/drawing/2014/main" id="{1E17D84F-1CFD-8E36-DB71-9C811ECB7AB6}"/>
              </a:ext>
            </a:extLst>
          </p:cNvPr>
          <p:cNvSpPr txBox="1"/>
          <p:nvPr/>
        </p:nvSpPr>
        <p:spPr>
          <a:xfrm>
            <a:off x="325092" y="7074463"/>
            <a:ext cx="7915960" cy="3026470"/>
          </a:xfrm>
          <a:prstGeom prst="rect">
            <a:avLst/>
          </a:prstGeom>
        </p:spPr>
        <p:txBody>
          <a:bodyPr wrap="square" lIns="0" tIns="0" rIns="0" bIns="0" rtlCol="0" anchor="t">
            <a:spAutoFit/>
          </a:bodyPr>
          <a:lstStyle/>
          <a:p>
            <a:pPr marL="690881" marR="0" lvl="1" indent="-345440" algn="l" defTabSz="914400" rtl="0" eaLnBrk="1" fontAlgn="auto" latinLnBrk="0" hangingPunct="1">
              <a:lnSpc>
                <a:spcPts val="5856"/>
              </a:lnSpc>
              <a:spcBef>
                <a:spcPts val="0"/>
              </a:spcBef>
              <a:spcAft>
                <a:spcPts val="0"/>
              </a:spcAft>
              <a:buClrTx/>
              <a:buSzTx/>
              <a:buFont typeface="Arial"/>
              <a:buChar char="•"/>
              <a:tabLst/>
              <a:defRPr/>
            </a:pPr>
            <a:r>
              <a:rPr kumimoji="0" lang="en-US" altLang="zh-TW"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1989</a:t>
            </a: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年</a:t>
            </a:r>
            <a:r>
              <a:rPr kumimoji="0" lang="en-US" altLang="zh-TW"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&lt;</a:t>
            </a: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野生動物保育法</a:t>
            </a:r>
            <a:r>
              <a:rPr kumimoji="0" lang="en-US" altLang="zh-TW"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&gt;</a:t>
            </a: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公告，列為保育類。</a:t>
            </a:r>
          </a:p>
          <a:p>
            <a:pPr marL="690881" marR="0" lvl="1" indent="-345440" algn="l" defTabSz="914400" rtl="0" eaLnBrk="1" fontAlgn="auto" latinLnBrk="0" hangingPunct="1">
              <a:lnSpc>
                <a:spcPts val="5856"/>
              </a:lnSpc>
              <a:spcBef>
                <a:spcPts val="0"/>
              </a:spcBef>
              <a:spcAft>
                <a:spcPts val="0"/>
              </a:spcAft>
              <a:buClrTx/>
              <a:buSzTx/>
              <a:buFont typeface="Arial"/>
              <a:buChar char="•"/>
              <a:tabLst/>
              <a:defRPr/>
            </a:pPr>
            <a:r>
              <a:rPr kumimoji="0" lang="en-US" altLang="zh-TW"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2019</a:t>
            </a: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年公告修正</a:t>
            </a:r>
            <a:r>
              <a:rPr kumimoji="0" lang="en-US" altLang="zh-TW"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&lt;</a:t>
            </a: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陸域保育類野生動物名錄</a:t>
            </a:r>
            <a:r>
              <a:rPr kumimoji="0" lang="en-US" altLang="zh-TW"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&gt;</a:t>
            </a: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，改列一般類。</a:t>
            </a:r>
          </a:p>
        </p:txBody>
      </p:sp>
      <p:grpSp>
        <p:nvGrpSpPr>
          <p:cNvPr id="15" name="群組 14">
            <a:extLst>
              <a:ext uri="{FF2B5EF4-FFF2-40B4-BE49-F238E27FC236}">
                <a16:creationId xmlns:a16="http://schemas.microsoft.com/office/drawing/2014/main" id="{B6E58BD8-DBE9-4755-26EE-1C1A38C6898B}"/>
              </a:ext>
            </a:extLst>
          </p:cNvPr>
          <p:cNvGrpSpPr/>
          <p:nvPr/>
        </p:nvGrpSpPr>
        <p:grpSpPr>
          <a:xfrm>
            <a:off x="563376" y="4554335"/>
            <a:ext cx="6646467" cy="2639145"/>
            <a:chOff x="542699" y="4596294"/>
            <a:chExt cx="6646467" cy="2639145"/>
          </a:xfrm>
        </p:grpSpPr>
        <p:grpSp>
          <p:nvGrpSpPr>
            <p:cNvPr id="5" name="群組 4">
              <a:extLst>
                <a:ext uri="{FF2B5EF4-FFF2-40B4-BE49-F238E27FC236}">
                  <a16:creationId xmlns:a16="http://schemas.microsoft.com/office/drawing/2014/main" id="{9A505032-EC25-1BC1-22C2-377D43BCCD16}"/>
                </a:ext>
              </a:extLst>
            </p:cNvPr>
            <p:cNvGrpSpPr/>
            <p:nvPr/>
          </p:nvGrpSpPr>
          <p:grpSpPr>
            <a:xfrm>
              <a:off x="542699" y="4652258"/>
              <a:ext cx="6633455" cy="2583181"/>
              <a:chOff x="7005928" y="6880524"/>
              <a:chExt cx="4427215" cy="1525681"/>
            </a:xfrm>
          </p:grpSpPr>
          <p:sp>
            <p:nvSpPr>
              <p:cNvPr id="7" name="Freeform 6">
                <a:extLst>
                  <a:ext uri="{FF2B5EF4-FFF2-40B4-BE49-F238E27FC236}">
                    <a16:creationId xmlns:a16="http://schemas.microsoft.com/office/drawing/2014/main" id="{FB66B630-A673-70EE-93A9-FD503A8EF831}"/>
                  </a:ext>
                </a:extLst>
              </p:cNvPr>
              <p:cNvSpPr/>
              <p:nvPr/>
            </p:nvSpPr>
            <p:spPr>
              <a:xfrm>
                <a:off x="7005928" y="8178326"/>
                <a:ext cx="4427215" cy="227879"/>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 name="Freeform 6">
                <a:extLst>
                  <a:ext uri="{FF2B5EF4-FFF2-40B4-BE49-F238E27FC236}">
                    <a16:creationId xmlns:a16="http://schemas.microsoft.com/office/drawing/2014/main" id="{612BA339-A2A5-E794-F3E9-DF69F2E3517F}"/>
                  </a:ext>
                </a:extLst>
              </p:cNvPr>
              <p:cNvSpPr/>
              <p:nvPr/>
            </p:nvSpPr>
            <p:spPr>
              <a:xfrm>
                <a:off x="7010270" y="6880524"/>
                <a:ext cx="4422873" cy="1338107"/>
              </a:xfrm>
              <a:custGeom>
                <a:avLst/>
                <a:gdLst/>
                <a:ahLst/>
                <a:cxnLst/>
                <a:rect l="l" t="t" r="r" b="b"/>
                <a:pathLst>
                  <a:path w="4274726" h="1718953">
                    <a:moveTo>
                      <a:pt x="0" y="0"/>
                    </a:moveTo>
                    <a:lnTo>
                      <a:pt x="4274726" y="0"/>
                    </a:lnTo>
                    <a:lnTo>
                      <a:pt x="4274726" y="1718953"/>
                    </a:lnTo>
                    <a:lnTo>
                      <a:pt x="0" y="1718953"/>
                    </a:lnTo>
                    <a:close/>
                  </a:path>
                </a:pathLst>
              </a:custGeom>
              <a:solidFill>
                <a:schemeClr val="bg1">
                  <a:lumMod val="9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4" name="TextBox 9">
              <a:extLst>
                <a:ext uri="{FF2B5EF4-FFF2-40B4-BE49-F238E27FC236}">
                  <a16:creationId xmlns:a16="http://schemas.microsoft.com/office/drawing/2014/main" id="{595E84D3-9EA8-09F3-6C6E-45092AA635E8}"/>
                </a:ext>
              </a:extLst>
            </p:cNvPr>
            <p:cNvSpPr txBox="1"/>
            <p:nvPr/>
          </p:nvSpPr>
          <p:spPr>
            <a:xfrm>
              <a:off x="801917" y="4596294"/>
              <a:ext cx="5864391" cy="2067104"/>
            </a:xfrm>
            <a:prstGeom prst="rect">
              <a:avLst/>
            </a:prstGeom>
          </p:spPr>
          <p:txBody>
            <a:bodyPr lIns="0" tIns="0" r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2015 - 2019</a:t>
              </a:r>
              <a:r>
                <a:rPr kumimoji="0" lang="zh-TW" altLang="en-US" sz="36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年臺灣</a:t>
              </a:r>
              <a:r>
                <a:rPr kumimoji="0" lang="zh-TW" altLang="en-US" sz="3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全島</a:t>
              </a:r>
              <a:r>
                <a:rPr kumimoji="0" lang="zh-TW" altLang="en-US" sz="36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的獼猴族群分布和數量估算 </a:t>
              </a:r>
              <a:endParaRPr kumimoji="0" lang="en-US" altLang="zh-TW" sz="36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a:t>
              </a:r>
              <a:r>
                <a:rPr kumimoji="0" lang="zh-TW" altLang="en-US" sz="20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范等</a:t>
              </a:r>
              <a:r>
                <a:rPr kumimoji="0" lang="en-US" altLang="zh-TW" sz="20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rPr>
                <a:t>, 2021)</a:t>
              </a:r>
              <a:endParaRPr kumimoji="0" lang="en-US" sz="2000" b="0" i="0" u="none" strike="noStrike" kern="1200" cap="none" spc="0" normalizeH="0" baseline="0" noProof="0" dirty="0">
                <a:ln>
                  <a:noFill/>
                </a:ln>
                <a:solidFill>
                  <a:srgbClr val="100F0D"/>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712CA3D4-11AD-5072-F958-13919A2B11B0}"/>
                </a:ext>
              </a:extLst>
            </p:cNvPr>
            <p:cNvSpPr txBox="1"/>
            <p:nvPr/>
          </p:nvSpPr>
          <p:spPr>
            <a:xfrm>
              <a:off x="2341523" y="6136530"/>
              <a:ext cx="4847643" cy="707886"/>
            </a:xfrm>
            <a:prstGeom prst="rect">
              <a:avLst/>
            </a:prstGeom>
            <a:noFill/>
          </p:spPr>
          <p:txBody>
            <a:bodyPr wrap="square" rtlCol="0">
              <a:spAutoFit/>
            </a:bodyPr>
            <a:lstStyle/>
            <a:p>
              <a:pPr lvl="0">
                <a:defRPr/>
              </a:pPr>
              <a:r>
                <a:rPr kumimoji="0" lang="zh-TW" altLang="en-US" sz="40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公民科學</a:t>
              </a:r>
              <a:r>
                <a:rPr lang="en-US" altLang="zh-TW" sz="4000" dirty="0">
                  <a:solidFill>
                    <a:srgbClr val="1A401F"/>
                  </a:solidFill>
                  <a:latin typeface="微軟正黑體" panose="020B0604030504040204" pitchFamily="34" charset="-120"/>
                  <a:cs typeface="Open Sans 1"/>
                  <a:sym typeface="Open Sans 1"/>
                </a:rPr>
                <a:t>、</a:t>
              </a:r>
              <a:r>
                <a:rPr kumimoji="0" lang="zh-TW" altLang="en-US" sz="40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定點調查</a:t>
              </a:r>
            </a:p>
          </p:txBody>
        </p:sp>
      </p:grpSp>
    </p:spTree>
    <p:extLst>
      <p:ext uri="{BB962C8B-B14F-4D97-AF65-F5344CB8AC3E}">
        <p14:creationId xmlns:p14="http://schemas.microsoft.com/office/powerpoint/2010/main" val="2109450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F6345A88-7C26-78F0-E45E-05E4F5540E8B}"/>
              </a:ext>
            </a:extLst>
          </p:cNvPr>
          <p:cNvGrpSpPr/>
          <p:nvPr/>
        </p:nvGrpSpPr>
        <p:grpSpPr>
          <a:xfrm>
            <a:off x="5943601" y="-17079"/>
            <a:ext cx="12344400" cy="10348284"/>
            <a:chOff x="5943601" y="-17079"/>
            <a:chExt cx="12344400" cy="10348284"/>
          </a:xfrm>
        </p:grpSpPr>
        <p:pic>
          <p:nvPicPr>
            <p:cNvPr id="3" name="圖片 2" descr="一張含有 鳥類, 文字, 喙, 羽毛 的圖片&#10;&#10;自動產生的描述">
              <a:extLst>
                <a:ext uri="{FF2B5EF4-FFF2-40B4-BE49-F238E27FC236}">
                  <a16:creationId xmlns:a16="http://schemas.microsoft.com/office/drawing/2014/main" id="{40875A5B-D0DD-E46B-CB62-7FA764BFFD8F}"/>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5943601" y="-17079"/>
              <a:ext cx="12344400" cy="10348284"/>
            </a:xfrm>
            <a:prstGeom prst="rect">
              <a:avLst/>
            </a:prstGeom>
          </p:spPr>
        </p:pic>
        <p:sp>
          <p:nvSpPr>
            <p:cNvPr id="7" name="矩形 6">
              <a:extLst>
                <a:ext uri="{FF2B5EF4-FFF2-40B4-BE49-F238E27FC236}">
                  <a16:creationId xmlns:a16="http://schemas.microsoft.com/office/drawing/2014/main" id="{43F594B5-E031-F888-CD5D-52709C9AB7BA}"/>
                </a:ext>
              </a:extLst>
            </p:cNvPr>
            <p:cNvSpPr/>
            <p:nvPr/>
          </p:nvSpPr>
          <p:spPr>
            <a:xfrm>
              <a:off x="7086600" y="3952698"/>
              <a:ext cx="4343399" cy="29694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6" name="圖片 5">
            <a:extLst>
              <a:ext uri="{FF2B5EF4-FFF2-40B4-BE49-F238E27FC236}">
                <a16:creationId xmlns:a16="http://schemas.microsoft.com/office/drawing/2014/main" id="{A454301B-85D3-0662-B579-A32FD0FD6F55}"/>
              </a:ext>
            </a:extLst>
          </p:cNvPr>
          <p:cNvPicPr>
            <a:picLocks noChangeAspect="1"/>
          </p:cNvPicPr>
          <p:nvPr/>
        </p:nvPicPr>
        <p:blipFill>
          <a:blip r:embed="rId3"/>
          <a:stretch>
            <a:fillRect/>
          </a:stretch>
        </p:blipFill>
        <p:spPr>
          <a:xfrm>
            <a:off x="3733800" y="3569368"/>
            <a:ext cx="8915401" cy="3736130"/>
          </a:xfrm>
          <a:prstGeom prst="rect">
            <a:avLst/>
          </a:prstGeom>
        </p:spPr>
      </p:pic>
    </p:spTree>
    <p:extLst>
      <p:ext uri="{BB962C8B-B14F-4D97-AF65-F5344CB8AC3E}">
        <p14:creationId xmlns:p14="http://schemas.microsoft.com/office/powerpoint/2010/main" val="964577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78856" y="270264"/>
            <a:ext cx="5728243" cy="7839320"/>
          </a:xfrm>
          <a:prstGeom prst="rect">
            <a:avLst/>
          </a:prstGeom>
          <a:ln>
            <a:solidFill>
              <a:schemeClr val="tx1"/>
            </a:solidFill>
          </a:ln>
        </p:spPr>
      </p:pic>
      <p:pic>
        <p:nvPicPr>
          <p:cNvPr id="9" name="圖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44479" y="63795"/>
            <a:ext cx="7583971" cy="10116485"/>
          </a:xfrm>
          <a:prstGeom prst="rect">
            <a:avLst/>
          </a:prstGeom>
        </p:spPr>
      </p:pic>
      <p:sp>
        <p:nvSpPr>
          <p:cNvPr id="10" name="文字方塊 9"/>
          <p:cNvSpPr txBox="1"/>
          <p:nvPr/>
        </p:nvSpPr>
        <p:spPr>
          <a:xfrm flipH="1">
            <a:off x="11933859" y="8500731"/>
            <a:ext cx="5018235" cy="1200329"/>
          </a:xfrm>
          <a:prstGeom prst="rect">
            <a:avLst/>
          </a:prstGeom>
          <a:noFill/>
        </p:spPr>
        <p:txBody>
          <a:bodyPr wrap="square" rtlCol="0">
            <a:spAutoFit/>
          </a:bodyPr>
          <a:lstStyle/>
          <a:p>
            <a:pPr algn="ctr" defTabSz="1371600" hangingPunct="0"/>
            <a:r>
              <a:rPr lang="zh-TW" altLang="en-US" sz="3600" kern="0" dirty="0">
                <a:solidFill>
                  <a:srgbClr val="0046AC"/>
                </a:solidFill>
                <a:latin typeface="微軟正黑體" panose="020B0604030504040204" pitchFamily="34" charset="-120"/>
                <a:ea typeface="微軟正黑體" panose="020B0604030504040204" pitchFamily="34" charset="-120"/>
                <a:sym typeface="標楷體"/>
              </a:rPr>
              <a:t>台灣林業</a:t>
            </a:r>
            <a:r>
              <a:rPr lang="en-US" altLang="zh-TW" sz="3600" kern="0" dirty="0">
                <a:solidFill>
                  <a:srgbClr val="0046AC"/>
                </a:solidFill>
                <a:latin typeface="微軟正黑體" panose="020B0604030504040204" pitchFamily="34" charset="-120"/>
                <a:ea typeface="微軟正黑體" panose="020B0604030504040204" pitchFamily="34" charset="-120"/>
                <a:sym typeface="標楷體"/>
              </a:rPr>
              <a:t>47</a:t>
            </a:r>
            <a:r>
              <a:rPr lang="zh-TW" altLang="en-US" sz="3600" kern="0" dirty="0">
                <a:solidFill>
                  <a:srgbClr val="0046AC"/>
                </a:solidFill>
                <a:latin typeface="微軟正黑體" panose="020B0604030504040204" pitchFamily="34" charset="-120"/>
                <a:ea typeface="微軟正黑體" panose="020B0604030504040204" pitchFamily="34" charset="-120"/>
                <a:sym typeface="標楷體"/>
              </a:rPr>
              <a:t>卷第</a:t>
            </a:r>
            <a:r>
              <a:rPr lang="en-US" altLang="zh-TW" sz="3600" kern="0" dirty="0">
                <a:solidFill>
                  <a:srgbClr val="0046AC"/>
                </a:solidFill>
                <a:latin typeface="微軟正黑體" panose="020B0604030504040204" pitchFamily="34" charset="-120"/>
                <a:ea typeface="微軟正黑體" panose="020B0604030504040204" pitchFamily="34" charset="-120"/>
                <a:sym typeface="標楷體"/>
              </a:rPr>
              <a:t>3</a:t>
            </a:r>
            <a:r>
              <a:rPr lang="zh-TW" altLang="en-US" sz="3600" kern="0" dirty="0">
                <a:solidFill>
                  <a:srgbClr val="0046AC"/>
                </a:solidFill>
                <a:latin typeface="微軟正黑體" panose="020B0604030504040204" pitchFamily="34" charset="-120"/>
                <a:ea typeface="微軟正黑體" panose="020B0604030504040204" pitchFamily="34" charset="-120"/>
                <a:sym typeface="標楷體"/>
              </a:rPr>
              <a:t>期</a:t>
            </a:r>
            <a:endParaRPr lang="en-US" altLang="zh-TW" sz="3600" kern="0" dirty="0">
              <a:solidFill>
                <a:srgbClr val="0046AC"/>
              </a:solidFill>
              <a:latin typeface="微軟正黑體" panose="020B0604030504040204" pitchFamily="34" charset="-120"/>
              <a:ea typeface="微軟正黑體" panose="020B0604030504040204" pitchFamily="34" charset="-120"/>
              <a:sym typeface="標楷體"/>
            </a:endParaRPr>
          </a:p>
          <a:p>
            <a:pPr algn="ctr" defTabSz="1371600" hangingPunct="0"/>
            <a:r>
              <a:rPr lang="en-US" altLang="zh-TW" sz="3600" kern="0" dirty="0">
                <a:solidFill>
                  <a:srgbClr val="0046AC"/>
                </a:solidFill>
                <a:latin typeface="微軟正黑體" panose="020B0604030504040204" pitchFamily="34" charset="-120"/>
                <a:ea typeface="微軟正黑體" panose="020B0604030504040204" pitchFamily="34" charset="-120"/>
                <a:sym typeface="標楷體"/>
              </a:rPr>
              <a:t>(2021</a:t>
            </a:r>
            <a:r>
              <a:rPr lang="zh-TW" altLang="en-US" sz="3600" kern="0" dirty="0">
                <a:solidFill>
                  <a:srgbClr val="0046AC"/>
                </a:solidFill>
                <a:latin typeface="微軟正黑體" panose="020B0604030504040204" pitchFamily="34" charset="-120"/>
                <a:ea typeface="微軟正黑體" panose="020B0604030504040204" pitchFamily="34" charset="-120"/>
                <a:sym typeface="標楷體"/>
              </a:rPr>
              <a:t>年</a:t>
            </a:r>
            <a:r>
              <a:rPr lang="en-US" altLang="zh-TW" sz="3600" kern="0" dirty="0">
                <a:solidFill>
                  <a:srgbClr val="0046AC"/>
                </a:solidFill>
                <a:latin typeface="微軟正黑體" panose="020B0604030504040204" pitchFamily="34" charset="-120"/>
                <a:ea typeface="微軟正黑體" panose="020B0604030504040204" pitchFamily="34" charset="-120"/>
                <a:sym typeface="標楷體"/>
              </a:rPr>
              <a:t>6</a:t>
            </a:r>
            <a:r>
              <a:rPr lang="zh-TW" altLang="en-US" sz="3600" kern="0" dirty="0">
                <a:solidFill>
                  <a:srgbClr val="0046AC"/>
                </a:solidFill>
                <a:latin typeface="微軟正黑體" panose="020B0604030504040204" pitchFamily="34" charset="-120"/>
                <a:ea typeface="微軟正黑體" panose="020B0604030504040204" pitchFamily="34" charset="-120"/>
                <a:sym typeface="標楷體"/>
              </a:rPr>
              <a:t>月</a:t>
            </a:r>
            <a:r>
              <a:rPr lang="en-US" altLang="zh-TW" sz="3600" kern="0" dirty="0">
                <a:solidFill>
                  <a:srgbClr val="0046AC"/>
                </a:solidFill>
                <a:latin typeface="微軟正黑體" panose="020B0604030504040204" pitchFamily="34" charset="-120"/>
                <a:ea typeface="微軟正黑體" panose="020B0604030504040204" pitchFamily="34" charset="-120"/>
                <a:sym typeface="標楷體"/>
              </a:rPr>
              <a:t>)</a:t>
            </a:r>
            <a:endParaRPr lang="zh-TW" altLang="en-US" sz="3600" kern="0" dirty="0">
              <a:solidFill>
                <a:srgbClr val="0046AC"/>
              </a:solidFill>
              <a:latin typeface="微軟正黑體" panose="020B0604030504040204" pitchFamily="34" charset="-120"/>
              <a:ea typeface="微軟正黑體" panose="020B0604030504040204" pitchFamily="34" charset="-120"/>
              <a:sym typeface="標楷體"/>
            </a:endParaRPr>
          </a:p>
        </p:txBody>
      </p:sp>
    </p:spTree>
    <p:extLst>
      <p:ext uri="{BB962C8B-B14F-4D97-AF65-F5344CB8AC3E}">
        <p14:creationId xmlns:p14="http://schemas.microsoft.com/office/powerpoint/2010/main" val="162903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F2E4"/>
        </a:solidFill>
        <a:effectLst/>
      </p:bgPr>
    </p:bg>
    <p:spTree>
      <p:nvGrpSpPr>
        <p:cNvPr id="1" name=""/>
        <p:cNvGrpSpPr/>
        <p:nvPr/>
      </p:nvGrpSpPr>
      <p:grpSpPr>
        <a:xfrm>
          <a:off x="0" y="0"/>
          <a:ext cx="0" cy="0"/>
          <a:chOff x="0" y="0"/>
          <a:chExt cx="0" cy="0"/>
        </a:xfrm>
      </p:grpSpPr>
      <p:sp>
        <p:nvSpPr>
          <p:cNvPr id="2" name="Freeform 2"/>
          <p:cNvSpPr/>
          <p:nvPr/>
        </p:nvSpPr>
        <p:spPr>
          <a:xfrm>
            <a:off x="381546" y="2361289"/>
            <a:ext cx="5176373" cy="7467600"/>
          </a:xfrm>
          <a:custGeom>
            <a:avLst/>
            <a:gdLst/>
            <a:ahLst/>
            <a:cxnLst/>
            <a:rect l="l" t="t" r="r" b="b"/>
            <a:pathLst>
              <a:path w="5717130" h="8076580">
                <a:moveTo>
                  <a:pt x="0" y="0"/>
                </a:moveTo>
                <a:lnTo>
                  <a:pt x="5717130" y="0"/>
                </a:lnTo>
                <a:lnTo>
                  <a:pt x="5717130" y="8076580"/>
                </a:lnTo>
                <a:lnTo>
                  <a:pt x="0" y="8076580"/>
                </a:lnTo>
                <a:lnTo>
                  <a:pt x="0" y="0"/>
                </a:lnTo>
                <a:close/>
              </a:path>
            </a:pathLst>
          </a:custGeom>
          <a:blipFill>
            <a:blip r:embed="rId2"/>
            <a:stretch>
              <a:fillRect/>
            </a:stretch>
          </a:blip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3" name="Freeform 3"/>
          <p:cNvSpPr/>
          <p:nvPr/>
        </p:nvSpPr>
        <p:spPr>
          <a:xfrm>
            <a:off x="13030200" y="2365443"/>
            <a:ext cx="5105946" cy="7467600"/>
          </a:xfrm>
          <a:custGeom>
            <a:avLst/>
            <a:gdLst/>
            <a:ahLst/>
            <a:cxnLst/>
            <a:rect l="l" t="t" r="r" b="b"/>
            <a:pathLst>
              <a:path w="5639346" h="8076580">
                <a:moveTo>
                  <a:pt x="0" y="0"/>
                </a:moveTo>
                <a:lnTo>
                  <a:pt x="5639346" y="0"/>
                </a:lnTo>
                <a:lnTo>
                  <a:pt x="5639346" y="8076580"/>
                </a:lnTo>
                <a:lnTo>
                  <a:pt x="0" y="8076580"/>
                </a:lnTo>
                <a:lnTo>
                  <a:pt x="0" y="0"/>
                </a:lnTo>
                <a:close/>
              </a:path>
            </a:pathLst>
          </a:custGeom>
          <a:blipFill>
            <a:blip r:embed="rId3"/>
            <a:stretch>
              <a:fillRect/>
            </a:stretch>
          </a:blip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 name="Freeform 4"/>
          <p:cNvSpPr/>
          <p:nvPr/>
        </p:nvSpPr>
        <p:spPr>
          <a:xfrm>
            <a:off x="6705090" y="2365326"/>
            <a:ext cx="5182917" cy="7465040"/>
          </a:xfrm>
          <a:custGeom>
            <a:avLst/>
            <a:gdLst/>
            <a:ahLst/>
            <a:cxnLst/>
            <a:rect l="l" t="t" r="r" b="b"/>
            <a:pathLst>
              <a:path w="5724358" h="8073811">
                <a:moveTo>
                  <a:pt x="0" y="0"/>
                </a:moveTo>
                <a:lnTo>
                  <a:pt x="5724358" y="0"/>
                </a:lnTo>
                <a:lnTo>
                  <a:pt x="5724358" y="8073811"/>
                </a:lnTo>
                <a:lnTo>
                  <a:pt x="0" y="8073811"/>
                </a:lnTo>
                <a:lnTo>
                  <a:pt x="0" y="0"/>
                </a:lnTo>
                <a:close/>
              </a:path>
            </a:pathLst>
          </a:custGeom>
          <a:blipFill>
            <a:blip r:embed="rId4"/>
            <a:stretch>
              <a:fillRect/>
            </a:stretch>
          </a:blip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5" name="TextBox 5"/>
          <p:cNvSpPr txBox="1"/>
          <p:nvPr/>
        </p:nvSpPr>
        <p:spPr>
          <a:xfrm>
            <a:off x="4572000" y="0"/>
            <a:ext cx="9664764" cy="1439368"/>
          </a:xfrm>
          <a:prstGeom prst="rect">
            <a:avLst/>
          </a:prstGeom>
        </p:spPr>
        <p:txBody>
          <a:bodyPr wrap="square" lIns="0" tIns="0" rIns="0" bIns="0" rtlCol="0" anchor="t">
            <a:spAutoFit/>
          </a:bodyPr>
          <a:lstStyle/>
          <a:p>
            <a:pPr algn="ctr">
              <a:lnSpc>
                <a:spcPts val="12158"/>
              </a:lnSpc>
              <a:spcBef>
                <a:spcPct val="0"/>
              </a:spcBef>
            </a:pPr>
            <a:r>
              <a:rPr lang="en-US" sz="8684" spc="3682" dirty="0" err="1">
                <a:solidFill>
                  <a:srgbClr val="4C4642"/>
                </a:solidFill>
                <a:latin typeface="微軟正黑體" panose="020B0604030504040204" pitchFamily="34" charset="-120"/>
                <a:ea typeface="微軟正黑體" panose="020B0604030504040204" pitchFamily="34" charset="-120"/>
                <a:cs typeface="王漢宗特黑體"/>
                <a:sym typeface="王漢宗特黑體"/>
              </a:rPr>
              <a:t>出版年報</a:t>
            </a:r>
            <a:endParaRPr lang="en-US" sz="8684" spc="3682" dirty="0">
              <a:solidFill>
                <a:srgbClr val="4C4642"/>
              </a:solidFill>
              <a:latin typeface="微軟正黑體" panose="020B0604030504040204" pitchFamily="34" charset="-120"/>
              <a:ea typeface="微軟正黑體" panose="020B0604030504040204" pitchFamily="34" charset="-120"/>
              <a:cs typeface="王漢宗特黑體"/>
              <a:sym typeface="王漢宗特黑體"/>
            </a:endParaRPr>
          </a:p>
        </p:txBody>
      </p:sp>
      <p:sp>
        <p:nvSpPr>
          <p:cNvPr id="6" name="TextBox 6"/>
          <p:cNvSpPr txBox="1"/>
          <p:nvPr/>
        </p:nvSpPr>
        <p:spPr>
          <a:xfrm>
            <a:off x="1219200" y="1594629"/>
            <a:ext cx="4107938" cy="615553"/>
          </a:xfrm>
          <a:prstGeom prst="rect">
            <a:avLst/>
          </a:prstGeom>
        </p:spPr>
        <p:txBody>
          <a:bodyPr wrap="square" lIns="0" tIns="0" rIns="0" bIns="0" rtlCol="0" anchor="t">
            <a:spAutoFit/>
          </a:bodyPr>
          <a:lstStyle/>
          <a:p>
            <a:pPr algn="ctr">
              <a:lnSpc>
                <a:spcPts val="4759"/>
              </a:lnSpc>
            </a:pPr>
            <a:r>
              <a:rPr lang="en-US" sz="3399">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2020-2021年</a:t>
            </a:r>
          </a:p>
        </p:txBody>
      </p:sp>
      <p:sp>
        <p:nvSpPr>
          <p:cNvPr id="7" name="TextBox 7"/>
          <p:cNvSpPr txBox="1"/>
          <p:nvPr/>
        </p:nvSpPr>
        <p:spPr>
          <a:xfrm>
            <a:off x="8096754" y="1663738"/>
            <a:ext cx="1656846" cy="580327"/>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2022年</a:t>
            </a:r>
          </a:p>
        </p:txBody>
      </p:sp>
      <p:sp>
        <p:nvSpPr>
          <p:cNvPr id="8" name="TextBox 8"/>
          <p:cNvSpPr txBox="1"/>
          <p:nvPr/>
        </p:nvSpPr>
        <p:spPr>
          <a:xfrm>
            <a:off x="13475937" y="1663738"/>
            <a:ext cx="4507263" cy="565732"/>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2023年(</a:t>
            </a:r>
            <a:r>
              <a:rPr lang="en-US" sz="3399"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預計</a:t>
            </a:r>
            <a:r>
              <a:rPr lang="zh-TW" alt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年底</a:t>
            </a:r>
            <a:r>
              <a:rPr lang="en-US" sz="3399"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出版</a:t>
            </a:r>
            <a:r>
              <a:rPr 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F2E4"/>
        </a:solidFill>
        <a:effectLst/>
      </p:bgPr>
    </p:bg>
    <p:spTree>
      <p:nvGrpSpPr>
        <p:cNvPr id="1" name=""/>
        <p:cNvGrpSpPr/>
        <p:nvPr/>
      </p:nvGrpSpPr>
      <p:grpSpPr>
        <a:xfrm>
          <a:off x="0" y="0"/>
          <a:ext cx="0" cy="0"/>
          <a:chOff x="0" y="0"/>
          <a:chExt cx="0" cy="0"/>
        </a:xfrm>
      </p:grpSpPr>
      <p:sp>
        <p:nvSpPr>
          <p:cNvPr id="2" name="Freeform 2"/>
          <p:cNvSpPr/>
          <p:nvPr/>
        </p:nvSpPr>
        <p:spPr>
          <a:xfrm>
            <a:off x="241325" y="1028700"/>
            <a:ext cx="7414303" cy="5466845"/>
          </a:xfrm>
          <a:custGeom>
            <a:avLst/>
            <a:gdLst/>
            <a:ahLst/>
            <a:cxnLst/>
            <a:rect l="l" t="t" r="r" b="b"/>
            <a:pathLst>
              <a:path w="8938303" h="6335022">
                <a:moveTo>
                  <a:pt x="0" y="0"/>
                </a:moveTo>
                <a:lnTo>
                  <a:pt x="8938303" y="0"/>
                </a:lnTo>
                <a:lnTo>
                  <a:pt x="8938303" y="6335023"/>
                </a:lnTo>
                <a:lnTo>
                  <a:pt x="0" y="6335023"/>
                </a:lnTo>
                <a:lnTo>
                  <a:pt x="0" y="0"/>
                </a:lnTo>
                <a:close/>
              </a:path>
            </a:pathLst>
          </a:custGeom>
          <a:blipFill>
            <a:blip r:embed="rId2"/>
            <a:stretch>
              <a:fillRect/>
            </a:stretch>
          </a:blipFill>
          <a:ln w="85725" cap="rnd">
            <a:solidFill>
              <a:srgbClr val="4C4642"/>
            </a:solidFill>
            <a:prstDash val="solid"/>
            <a:rou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3" name="Freeform 3"/>
          <p:cNvSpPr/>
          <p:nvPr/>
        </p:nvSpPr>
        <p:spPr>
          <a:xfrm>
            <a:off x="5322100" y="5623485"/>
            <a:ext cx="7222228" cy="4686300"/>
          </a:xfrm>
          <a:custGeom>
            <a:avLst/>
            <a:gdLst/>
            <a:ahLst/>
            <a:cxnLst/>
            <a:rect l="l" t="t" r="r" b="b"/>
            <a:pathLst>
              <a:path w="8336437" h="5898029">
                <a:moveTo>
                  <a:pt x="0" y="0"/>
                </a:moveTo>
                <a:lnTo>
                  <a:pt x="8336437" y="0"/>
                </a:lnTo>
                <a:lnTo>
                  <a:pt x="8336437" y="5898029"/>
                </a:lnTo>
                <a:lnTo>
                  <a:pt x="0" y="5898029"/>
                </a:lnTo>
                <a:lnTo>
                  <a:pt x="0" y="0"/>
                </a:lnTo>
                <a:close/>
              </a:path>
            </a:pathLst>
          </a:custGeom>
          <a:blipFill>
            <a:blip r:embed="rId3"/>
            <a:stretch>
              <a:fillRect/>
            </a:stretch>
          </a:blipFill>
          <a:ln w="85725" cap="rnd">
            <a:solidFill>
              <a:srgbClr val="4C4642"/>
            </a:solidFill>
            <a:prstDash val="solid"/>
            <a:rou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 name="Freeform 4"/>
          <p:cNvSpPr/>
          <p:nvPr/>
        </p:nvSpPr>
        <p:spPr>
          <a:xfrm>
            <a:off x="10058400" y="1028700"/>
            <a:ext cx="8229600" cy="4953000"/>
          </a:xfrm>
          <a:custGeom>
            <a:avLst/>
            <a:gdLst/>
            <a:ahLst/>
            <a:cxnLst/>
            <a:rect l="l" t="t" r="r" b="b"/>
            <a:pathLst>
              <a:path w="8336437" h="5898029">
                <a:moveTo>
                  <a:pt x="0" y="0"/>
                </a:moveTo>
                <a:lnTo>
                  <a:pt x="8336437" y="0"/>
                </a:lnTo>
                <a:lnTo>
                  <a:pt x="8336437" y="5898029"/>
                </a:lnTo>
                <a:lnTo>
                  <a:pt x="0" y="5898029"/>
                </a:lnTo>
                <a:lnTo>
                  <a:pt x="0" y="0"/>
                </a:lnTo>
                <a:close/>
              </a:path>
            </a:pathLst>
          </a:custGeom>
          <a:blipFill>
            <a:blip r:embed="rId4"/>
            <a:stretch>
              <a:fillRect/>
            </a:stretch>
          </a:blipFill>
          <a:ln w="85725" cap="rnd">
            <a:solidFill>
              <a:srgbClr val="4C4642"/>
            </a:solidFill>
            <a:prstDash val="solid"/>
            <a:rou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5" name="TextBox 5"/>
          <p:cNvSpPr txBox="1"/>
          <p:nvPr/>
        </p:nvSpPr>
        <p:spPr>
          <a:xfrm>
            <a:off x="555622" y="6757658"/>
            <a:ext cx="2797178" cy="580327"/>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獼猴調查成果</a:t>
            </a:r>
            <a:endParaRPr 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endParaRPr>
          </a:p>
        </p:txBody>
      </p:sp>
      <p:sp>
        <p:nvSpPr>
          <p:cNvPr id="6" name="TextBox 6"/>
          <p:cNvSpPr txBox="1"/>
          <p:nvPr/>
        </p:nvSpPr>
        <p:spPr>
          <a:xfrm>
            <a:off x="13064106" y="9706673"/>
            <a:ext cx="3166493" cy="580327"/>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繁殖鳥調查成果</a:t>
            </a:r>
            <a:endParaRPr 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endParaRPr>
          </a:p>
        </p:txBody>
      </p:sp>
      <p:sp>
        <p:nvSpPr>
          <p:cNvPr id="7" name="TextBox 7"/>
          <p:cNvSpPr txBox="1"/>
          <p:nvPr/>
        </p:nvSpPr>
        <p:spPr>
          <a:xfrm>
            <a:off x="10818598" y="448373"/>
            <a:ext cx="1906802" cy="580327"/>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人員專訪</a:t>
            </a:r>
            <a:endParaRPr 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2" name="Freeform 2"/>
          <p:cNvSpPr/>
          <p:nvPr/>
        </p:nvSpPr>
        <p:spPr>
          <a:xfrm>
            <a:off x="940716" y="1890414"/>
            <a:ext cx="16406567" cy="8336192"/>
          </a:xfrm>
          <a:custGeom>
            <a:avLst/>
            <a:gdLst/>
            <a:ahLst/>
            <a:cxnLst/>
            <a:rect l="l" t="t" r="r" b="b"/>
            <a:pathLst>
              <a:path w="16406567" h="8336192">
                <a:moveTo>
                  <a:pt x="0" y="0"/>
                </a:moveTo>
                <a:lnTo>
                  <a:pt x="16406568" y="0"/>
                </a:lnTo>
                <a:lnTo>
                  <a:pt x="16406568" y="8336192"/>
                </a:lnTo>
                <a:lnTo>
                  <a:pt x="0" y="8336192"/>
                </a:lnTo>
                <a:lnTo>
                  <a:pt x="0" y="0"/>
                </a:lnTo>
                <a:close/>
              </a:path>
            </a:pathLst>
          </a:custGeom>
          <a:blipFill>
            <a:blip r:embed="rId2"/>
            <a:stretch>
              <a:fillRect r="-343" b="-3186"/>
            </a:stretch>
          </a:blipFill>
          <a:ln w="38100" cap="rnd">
            <a:solidFill>
              <a:srgbClr val="D6DBC3"/>
            </a:solidFill>
            <a:prstDash val="solid"/>
            <a:rou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3" name="TextBox 3"/>
          <p:cNvSpPr txBox="1"/>
          <p:nvPr/>
        </p:nvSpPr>
        <p:spPr>
          <a:xfrm>
            <a:off x="4474125" y="-118894"/>
            <a:ext cx="9339748" cy="1428981"/>
          </a:xfrm>
          <a:prstGeom prst="rect">
            <a:avLst/>
          </a:prstGeom>
        </p:spPr>
        <p:txBody>
          <a:bodyPr lIns="0" tIns="0" rIns="0" bIns="0" rtlCol="0" anchor="t">
            <a:spAutoFit/>
          </a:bodyPr>
          <a:lstStyle/>
          <a:p>
            <a:pPr algn="ctr">
              <a:lnSpc>
                <a:spcPts val="12158"/>
              </a:lnSpc>
              <a:spcBef>
                <a:spcPct val="0"/>
              </a:spcBef>
            </a:pPr>
            <a:r>
              <a:rPr lang="en-US" sz="8000" b="1" spc="3682" dirty="0">
                <a:solidFill>
                  <a:srgbClr val="4C4642"/>
                </a:solidFill>
                <a:latin typeface="微軟正黑體" panose="020B0604030504040204" pitchFamily="34" charset="-120"/>
                <a:ea typeface="微軟正黑體" panose="020B0604030504040204" pitchFamily="34" charset="-120"/>
                <a:cs typeface="王漢宗特黑體"/>
                <a:sym typeface="王漢宗特黑體"/>
              </a:rPr>
              <a:t>人 物 專 訪</a:t>
            </a:r>
          </a:p>
        </p:txBody>
      </p:sp>
      <p:sp>
        <p:nvSpPr>
          <p:cNvPr id="4" name="TextBox 4"/>
          <p:cNvSpPr txBox="1"/>
          <p:nvPr/>
        </p:nvSpPr>
        <p:spPr>
          <a:xfrm>
            <a:off x="5334000" y="1181100"/>
            <a:ext cx="6995970" cy="615553"/>
          </a:xfrm>
          <a:prstGeom prst="rect">
            <a:avLst/>
          </a:prstGeom>
        </p:spPr>
        <p:txBody>
          <a:bodyPr wrap="square" lIns="0" tIns="0" rIns="0" bIns="0" rtlCol="0" anchor="t">
            <a:spAutoFit/>
          </a:bodyPr>
          <a:lstStyle/>
          <a:p>
            <a:pPr algn="ctr">
              <a:lnSpc>
                <a:spcPts val="4759"/>
              </a:lnSpc>
            </a:pPr>
            <a:r>
              <a:rPr lang="zh-TW" altLang="en-US" sz="3399" dirty="0">
                <a:solidFill>
                  <a:srgbClr val="4C4642"/>
                </a:solidFill>
                <a:latin typeface="微軟正黑體" panose="020B0604030504040204" pitchFamily="34" charset="-120"/>
                <a:ea typeface="微軟正黑體" panose="020B0604030504040204" pitchFamily="34" charset="-120"/>
                <a:cs typeface="Noto Sans T Chinese"/>
                <a:sym typeface="Noto Sans T Chinese"/>
              </a:rPr>
              <a:t>專訪文章</a:t>
            </a:r>
            <a:r>
              <a:rPr lang="en-US" sz="3399" dirty="0">
                <a:solidFill>
                  <a:srgbClr val="4C4642"/>
                </a:solidFill>
                <a:latin typeface="微軟正黑體" panose="020B0604030504040204" pitchFamily="34" charset="-120"/>
                <a:ea typeface="微軟正黑體" panose="020B0604030504040204" pitchFamily="34" charset="-120"/>
                <a:cs typeface="Noto Sans T Chinese"/>
                <a:sym typeface="Noto Sans T Chinese"/>
              </a:rPr>
              <a:t>至今累計24人</a:t>
            </a:r>
            <a:r>
              <a:rPr lang="zh-TW" altLang="en-US" sz="3399" dirty="0">
                <a:solidFill>
                  <a:srgbClr val="4C4642"/>
                </a:solidFill>
                <a:latin typeface="微軟正黑體" panose="020B0604030504040204" pitchFamily="34" charset="-120"/>
                <a:ea typeface="微軟正黑體" panose="020B0604030504040204" pitchFamily="34" charset="-120"/>
                <a:cs typeface="Noto Sans T Chinese"/>
                <a:sym typeface="Noto Sans T Chinese"/>
              </a:rPr>
              <a:t>篇</a:t>
            </a:r>
            <a:endParaRPr lang="en-US" sz="3399" dirty="0">
              <a:solidFill>
                <a:srgbClr val="4C4642"/>
              </a:solidFill>
              <a:latin typeface="微軟正黑體" panose="020B0604030504040204" pitchFamily="34" charset="-120"/>
              <a:ea typeface="微軟正黑體" panose="020B0604030504040204" pitchFamily="34" charset="-120"/>
              <a:cs typeface="Noto Sans T Chinese"/>
              <a:sym typeface="Noto Sans T Chines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6200" y="4323857"/>
            <a:ext cx="18364200" cy="5925043"/>
          </a:xfrm>
          <a:custGeom>
            <a:avLst/>
            <a:gdLst/>
            <a:ahLst/>
            <a:cxnLst/>
            <a:rect l="l" t="t" r="r" b="b"/>
            <a:pathLst>
              <a:path w="5482899" h="1816931">
                <a:moveTo>
                  <a:pt x="18966" y="0"/>
                </a:moveTo>
                <a:lnTo>
                  <a:pt x="5463933" y="0"/>
                </a:lnTo>
                <a:cubicBezTo>
                  <a:pt x="5474408" y="0"/>
                  <a:pt x="5482899" y="8491"/>
                  <a:pt x="5482899" y="18966"/>
                </a:cubicBezTo>
                <a:lnTo>
                  <a:pt x="5482899" y="1797964"/>
                </a:lnTo>
                <a:cubicBezTo>
                  <a:pt x="5482899" y="1802995"/>
                  <a:pt x="5480901" y="1807819"/>
                  <a:pt x="5477344" y="1811376"/>
                </a:cubicBezTo>
                <a:cubicBezTo>
                  <a:pt x="5473788" y="1814933"/>
                  <a:pt x="5468963" y="1816931"/>
                  <a:pt x="5463933" y="1816931"/>
                </a:cubicBezTo>
                <a:lnTo>
                  <a:pt x="18966" y="1816931"/>
                </a:lnTo>
                <a:cubicBezTo>
                  <a:pt x="8491" y="1816931"/>
                  <a:pt x="0" y="1808439"/>
                  <a:pt x="0" y="1797964"/>
                </a:cubicBezTo>
                <a:lnTo>
                  <a:pt x="0" y="18966"/>
                </a:lnTo>
                <a:cubicBezTo>
                  <a:pt x="0" y="13936"/>
                  <a:pt x="1998" y="9112"/>
                  <a:pt x="5555" y="5555"/>
                </a:cubicBezTo>
                <a:cubicBezTo>
                  <a:pt x="9112" y="1998"/>
                  <a:pt x="13936" y="0"/>
                  <a:pt x="18966" y="0"/>
                </a:cubicBezTo>
                <a:close/>
              </a:path>
            </a:pathLst>
          </a:custGeom>
          <a:solidFill>
            <a:srgbClr val="D6DBC3"/>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6" name="Freeform 6"/>
          <p:cNvSpPr/>
          <p:nvPr/>
        </p:nvSpPr>
        <p:spPr>
          <a:xfrm>
            <a:off x="-76200" y="-190500"/>
            <a:ext cx="18592800" cy="5143500"/>
          </a:xfrm>
          <a:custGeom>
            <a:avLst/>
            <a:gdLst/>
            <a:ahLst/>
            <a:cxnLst/>
            <a:rect l="l" t="t" r="r" b="b"/>
            <a:pathLst>
              <a:path w="5014340" h="1445268">
                <a:moveTo>
                  <a:pt x="0" y="0"/>
                </a:moveTo>
                <a:lnTo>
                  <a:pt x="5014340" y="0"/>
                </a:lnTo>
                <a:lnTo>
                  <a:pt x="5014340" y="1445268"/>
                </a:lnTo>
                <a:lnTo>
                  <a:pt x="0" y="1445268"/>
                </a:lnTo>
                <a:close/>
              </a:path>
            </a:pathLst>
          </a:custGeom>
          <a:solidFill>
            <a:srgbClr val="1A401F">
              <a:alpha val="89000"/>
            </a:srgbClr>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8" name="Freeform 8"/>
          <p:cNvSpPr/>
          <p:nvPr/>
        </p:nvSpPr>
        <p:spPr>
          <a:xfrm>
            <a:off x="936870" y="2345881"/>
            <a:ext cx="4549530" cy="7807442"/>
          </a:xfrm>
          <a:custGeom>
            <a:avLst/>
            <a:gdLst/>
            <a:ahLst/>
            <a:cxnLst/>
            <a:rect l="l" t="t" r="r" b="b"/>
            <a:pathLst>
              <a:path w="3986212" h="7071959">
                <a:moveTo>
                  <a:pt x="0" y="0"/>
                </a:moveTo>
                <a:lnTo>
                  <a:pt x="3986212" y="0"/>
                </a:lnTo>
                <a:lnTo>
                  <a:pt x="3986212" y="7071959"/>
                </a:lnTo>
                <a:lnTo>
                  <a:pt x="0" y="7071959"/>
                </a:lnTo>
                <a:lnTo>
                  <a:pt x="0" y="0"/>
                </a:lnTo>
                <a:close/>
              </a:path>
            </a:pathLst>
          </a:custGeom>
          <a:blipFill>
            <a:blip r:embed="rId3"/>
            <a:stretch>
              <a:fillRect t="-7196" b="-15007"/>
            </a:stretch>
          </a:blip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9" name="Freeform 9"/>
          <p:cNvSpPr/>
          <p:nvPr/>
        </p:nvSpPr>
        <p:spPr>
          <a:xfrm>
            <a:off x="6400800" y="2345881"/>
            <a:ext cx="4876800" cy="7807442"/>
          </a:xfrm>
          <a:custGeom>
            <a:avLst/>
            <a:gdLst/>
            <a:ahLst/>
            <a:cxnLst/>
            <a:rect l="l" t="t" r="r" b="b"/>
            <a:pathLst>
              <a:path w="3986212" h="7071959">
                <a:moveTo>
                  <a:pt x="0" y="0"/>
                </a:moveTo>
                <a:lnTo>
                  <a:pt x="3986212" y="0"/>
                </a:lnTo>
                <a:lnTo>
                  <a:pt x="3986212" y="7071959"/>
                </a:lnTo>
                <a:lnTo>
                  <a:pt x="0" y="7071959"/>
                </a:lnTo>
                <a:lnTo>
                  <a:pt x="0" y="0"/>
                </a:lnTo>
                <a:close/>
              </a:path>
            </a:pathLst>
          </a:custGeom>
          <a:blipFill>
            <a:blip r:embed="rId4"/>
            <a:stretch>
              <a:fillRect t="-21753" b="-2403"/>
            </a:stretch>
          </a:blip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0" name="Freeform 10"/>
          <p:cNvSpPr/>
          <p:nvPr/>
        </p:nvSpPr>
        <p:spPr>
          <a:xfrm>
            <a:off x="12496800" y="2381353"/>
            <a:ext cx="5105400" cy="7807442"/>
          </a:xfrm>
          <a:custGeom>
            <a:avLst/>
            <a:gdLst/>
            <a:ahLst/>
            <a:cxnLst/>
            <a:rect l="l" t="t" r="r" b="b"/>
            <a:pathLst>
              <a:path w="3986212" h="7071959">
                <a:moveTo>
                  <a:pt x="0" y="0"/>
                </a:moveTo>
                <a:lnTo>
                  <a:pt x="3986212" y="0"/>
                </a:lnTo>
                <a:lnTo>
                  <a:pt x="3986212" y="7071959"/>
                </a:lnTo>
                <a:lnTo>
                  <a:pt x="0" y="7071959"/>
                </a:lnTo>
                <a:lnTo>
                  <a:pt x="0" y="0"/>
                </a:lnTo>
                <a:close/>
              </a:path>
            </a:pathLst>
          </a:custGeom>
          <a:blipFill>
            <a:blip r:embed="rId5"/>
            <a:stretch>
              <a:fillRect t="-29500" b="-2157"/>
            </a:stretch>
          </a:blipFill>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12" name="TextBox 12"/>
          <p:cNvSpPr txBox="1"/>
          <p:nvPr/>
        </p:nvSpPr>
        <p:spPr>
          <a:xfrm>
            <a:off x="3695767" y="749756"/>
            <a:ext cx="10896466" cy="1148584"/>
          </a:xfrm>
          <a:prstGeom prst="rect">
            <a:avLst/>
          </a:prstGeom>
        </p:spPr>
        <p:txBody>
          <a:bodyPr wrap="square" lIns="0" tIns="0" rIns="0" bIns="0" rtlCol="0" anchor="t">
            <a:spAutoFit/>
          </a:bodyPr>
          <a:lstStyle/>
          <a:p>
            <a:pPr algn="ctr">
              <a:lnSpc>
                <a:spcPts val="9799"/>
              </a:lnSpc>
            </a:pPr>
            <a:r>
              <a:rPr lang="zh-TW" altLang="en-US" sz="6999" dirty="0">
                <a:solidFill>
                  <a:srgbClr val="D6DBC3"/>
                </a:solidFill>
                <a:latin typeface="微軟正黑體" panose="020B0604030504040204" pitchFamily="34" charset="-120"/>
                <a:ea typeface="微軟正黑體" panose="020B0604030504040204" pitchFamily="34" charset="-120"/>
                <a:cs typeface="王漢宗特黑體"/>
                <a:sym typeface="王漢宗特黑體"/>
              </a:rPr>
              <a:t>臉書粉絲頁貼文分享</a:t>
            </a:r>
            <a:endParaRPr lang="en-US" sz="6999" dirty="0">
              <a:solidFill>
                <a:srgbClr val="D6DBC3"/>
              </a:solidFill>
              <a:latin typeface="微軟正黑體" panose="020B0604030504040204" pitchFamily="34" charset="-120"/>
              <a:ea typeface="微軟正黑體" panose="020B0604030504040204" pitchFamily="34" charset="-120"/>
              <a:cs typeface="王漢宗特黑體"/>
              <a:sym typeface="王漢宗特黑體"/>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descr="一張含有 戶外, 服裝, 人員, 群組 的圖片&#10;&#10;自動產生的描述">
            <a:extLst>
              <a:ext uri="{FF2B5EF4-FFF2-40B4-BE49-F238E27FC236}">
                <a16:creationId xmlns:a16="http://schemas.microsoft.com/office/drawing/2014/main" id="{4DC6A012-52A0-B962-F5D6-81EF4D702C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077" t="8894" r="24896" b="197"/>
          <a:stretch/>
        </p:blipFill>
        <p:spPr>
          <a:xfrm>
            <a:off x="5285232" y="10"/>
            <a:ext cx="13002768" cy="10286990"/>
          </a:xfrm>
          <a:prstGeom prst="rect">
            <a:avLst/>
          </a:prstGeom>
        </p:spPr>
      </p:pic>
      <p:sp>
        <p:nvSpPr>
          <p:cNvPr id="8"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3" y="0"/>
            <a:ext cx="14634901" cy="10287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2"/>
          <p:cNvSpPr txBox="1"/>
          <p:nvPr/>
        </p:nvSpPr>
        <p:spPr>
          <a:xfrm>
            <a:off x="556640" y="1741932"/>
            <a:ext cx="6834759" cy="1687068"/>
          </a:xfrm>
          <a:prstGeom prst="rect">
            <a:avLst/>
          </a:prstGeom>
        </p:spPr>
        <p:txBody>
          <a:bodyPr vert="horz" lIns="91440" tIns="45720" rIns="91440" bIns="45720" rtlCol="0" anchor="b">
            <a:normAutofit/>
          </a:bodyPr>
          <a:lstStyle/>
          <a:p>
            <a:pPr>
              <a:lnSpc>
                <a:spcPct val="90000"/>
              </a:lnSpc>
              <a:spcBef>
                <a:spcPct val="0"/>
              </a:spcBef>
              <a:spcAft>
                <a:spcPts val="600"/>
              </a:spcAft>
            </a:pPr>
            <a:r>
              <a:rPr lang="zh-TW" altLang="en-US" sz="6000" b="1" dirty="0">
                <a:latin typeface="+mj-lt"/>
                <a:ea typeface="+mj-ea"/>
                <a:cs typeface="+mj-cs"/>
                <a:sym typeface="王漢宗特黑體"/>
              </a:rPr>
              <a:t>計畫執行 附加效益</a:t>
            </a:r>
            <a:endParaRPr lang="en-US" sz="6000" b="1" dirty="0">
              <a:latin typeface="+mj-lt"/>
              <a:ea typeface="+mj-ea"/>
              <a:cs typeface="+mj-cs"/>
              <a:sym typeface="王漢宗特黑體"/>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642365" y="3665219"/>
            <a:ext cx="6480000" cy="17950"/>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文字方塊 2">
            <a:extLst>
              <a:ext uri="{FF2B5EF4-FFF2-40B4-BE49-F238E27FC236}">
                <a16:creationId xmlns:a16="http://schemas.microsoft.com/office/drawing/2014/main" id="{B56A023E-C1DA-81C8-0858-50D35BB98BDC}"/>
              </a:ext>
            </a:extLst>
          </p:cNvPr>
          <p:cNvSpPr txBox="1"/>
          <p:nvPr/>
        </p:nvSpPr>
        <p:spPr>
          <a:xfrm>
            <a:off x="556641" y="4077081"/>
            <a:ext cx="6834758" cy="4810887"/>
          </a:xfrm>
          <a:prstGeom prst="rect">
            <a:avLst/>
          </a:prstGeom>
        </p:spPr>
        <p:txBody>
          <a:bodyPr vert="horz" lIns="91440" tIns="45720" rIns="91440" bIns="45720" rtlCol="0" anchor="t">
            <a:normAutofit/>
          </a:bodyPr>
          <a:lstStyle/>
          <a:p>
            <a:pPr marL="457200" lvl="0" indent="-228600">
              <a:lnSpc>
                <a:spcPct val="90000"/>
              </a:lnSpc>
              <a:spcAft>
                <a:spcPts val="600"/>
              </a:spcAft>
              <a:buFont typeface="Arial" panose="020B0604020202020204" pitchFamily="34" charset="0"/>
              <a:buChar char="•"/>
              <a:defRPr/>
            </a:pPr>
            <a:r>
              <a:rPr lang="zh-TW" altLang="en-US" sz="3600" dirty="0"/>
              <a:t>森林護管員學習和正確執行，標準化的定點調查方式。</a:t>
            </a:r>
            <a:endParaRPr lang="en-US" altLang="zh-TW" sz="3600" dirty="0"/>
          </a:p>
          <a:p>
            <a:pPr lvl="0" indent="-228600">
              <a:lnSpc>
                <a:spcPct val="90000"/>
              </a:lnSpc>
              <a:spcAft>
                <a:spcPts val="600"/>
              </a:spcAft>
              <a:buFont typeface="Arial" panose="020B0604020202020204" pitchFamily="34" charset="0"/>
              <a:buChar char="•"/>
              <a:defRPr/>
            </a:pPr>
            <a:endParaRPr lang="en-US" altLang="zh-TW" sz="3600" dirty="0"/>
          </a:p>
          <a:p>
            <a:pPr marL="457200" lvl="0" indent="-228600">
              <a:lnSpc>
                <a:spcPct val="90000"/>
              </a:lnSpc>
              <a:spcAft>
                <a:spcPts val="600"/>
              </a:spcAft>
              <a:buFont typeface="Arial" panose="020B0604020202020204" pitchFamily="34" charset="0"/>
              <a:buChar char="•"/>
              <a:defRPr/>
            </a:pPr>
            <a:r>
              <a:rPr lang="zh-TW" altLang="en-US" sz="3600" dirty="0"/>
              <a:t>經過培訓，具鳥類辨識能力且完成調查的森林護管員逐漸增加，也應用在例如</a:t>
            </a:r>
            <a:r>
              <a:rPr lang="en-US" altLang="zh-TW" sz="3600" dirty="0"/>
              <a:t>FSC</a:t>
            </a:r>
            <a:r>
              <a:rPr lang="zh-TW" altLang="en-US" sz="3600" dirty="0"/>
              <a:t>業務所需的鳥類調查與資料。</a:t>
            </a:r>
            <a:endParaRPr kumimoji="0" lang="en-US" altLang="zh-TW" sz="36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altLang="zh-TW" sz="2600" b="0" i="0" u="none" strike="noStrike" cap="none" spc="0" normalizeH="0" baseline="0" noProof="0" dirty="0">
              <a:ln>
                <a:noFill/>
              </a:ln>
              <a:effectLst/>
              <a:uLnTx/>
              <a:uFillTx/>
            </a:endParaRPr>
          </a:p>
        </p:txBody>
      </p:sp>
    </p:spTree>
    <p:extLst>
      <p:ext uri="{BB962C8B-B14F-4D97-AF65-F5344CB8AC3E}">
        <p14:creationId xmlns:p14="http://schemas.microsoft.com/office/powerpoint/2010/main" val="43409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F2E4"/>
        </a:solidFill>
        <a:effectLst/>
      </p:bgPr>
    </p:bg>
    <p:spTree>
      <p:nvGrpSpPr>
        <p:cNvPr id="1" name=""/>
        <p:cNvGrpSpPr/>
        <p:nvPr/>
      </p:nvGrpSpPr>
      <p:grpSpPr>
        <a:xfrm>
          <a:off x="0" y="0"/>
          <a:ext cx="0" cy="0"/>
          <a:chOff x="0" y="0"/>
          <a:chExt cx="0" cy="0"/>
        </a:xfrm>
      </p:grpSpPr>
      <p:pic>
        <p:nvPicPr>
          <p:cNvPr id="5" name="圖片 4" descr="一張含有 美工圖案, 圖解, 卡通 的圖片&#10;&#10;自動產生的描述">
            <a:extLst>
              <a:ext uri="{FF2B5EF4-FFF2-40B4-BE49-F238E27FC236}">
                <a16:creationId xmlns:a16="http://schemas.microsoft.com/office/drawing/2014/main" id="{59C54155-774A-9C62-7D91-BCCDB5161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86" y="4723086"/>
            <a:ext cx="7420421" cy="5562600"/>
          </a:xfrm>
          <a:prstGeom prst="rect">
            <a:avLst/>
          </a:prstGeom>
        </p:spPr>
      </p:pic>
      <p:sp>
        <p:nvSpPr>
          <p:cNvPr id="6" name="文字方塊 5">
            <a:extLst>
              <a:ext uri="{FF2B5EF4-FFF2-40B4-BE49-F238E27FC236}">
                <a16:creationId xmlns:a16="http://schemas.microsoft.com/office/drawing/2014/main" id="{CD083C49-A649-F717-273D-E01E72B88FFE}"/>
              </a:ext>
            </a:extLst>
          </p:cNvPr>
          <p:cNvSpPr txBox="1"/>
          <p:nvPr/>
        </p:nvSpPr>
        <p:spPr>
          <a:xfrm>
            <a:off x="3693881" y="3345240"/>
            <a:ext cx="11012719" cy="3046988"/>
          </a:xfrm>
          <a:prstGeom prst="rect">
            <a:avLst/>
          </a:prstGeom>
          <a:noFill/>
        </p:spPr>
        <p:txBody>
          <a:bodyPr wrap="square" rtlCol="0">
            <a:spAutoFit/>
          </a:bodyPr>
          <a:lstStyle/>
          <a:p>
            <a:r>
              <a:rPr lang="en-US" altLang="zh-TW" sz="9600" dirty="0"/>
              <a:t>2025</a:t>
            </a:r>
            <a:r>
              <a:rPr lang="zh-TW" altLang="en-US" sz="9600" dirty="0"/>
              <a:t>年</a:t>
            </a:r>
            <a:endParaRPr lang="en-US" altLang="zh-TW" sz="9600" dirty="0"/>
          </a:p>
          <a:p>
            <a:r>
              <a:rPr lang="zh-TW" altLang="en-US" sz="9600" dirty="0"/>
              <a:t>預計執行工作項目</a:t>
            </a:r>
          </a:p>
        </p:txBody>
      </p:sp>
    </p:spTree>
    <p:extLst>
      <p:ext uri="{BB962C8B-B14F-4D97-AF65-F5344CB8AC3E}">
        <p14:creationId xmlns:p14="http://schemas.microsoft.com/office/powerpoint/2010/main" val="207762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地圖, 文字 的圖片&#10;&#10;自動產生的描述">
            <a:extLst>
              <a:ext uri="{FF2B5EF4-FFF2-40B4-BE49-F238E27FC236}">
                <a16:creationId xmlns:a16="http://schemas.microsoft.com/office/drawing/2014/main" id="{FEF30B10-A0C0-4F2E-0F06-D252AEF9C35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08252" y="-190500"/>
            <a:ext cx="7879748" cy="10927342"/>
          </a:xfrm>
          <a:prstGeom prst="rect">
            <a:avLst/>
          </a:prstGeom>
        </p:spPr>
      </p:pic>
      <p:sp>
        <p:nvSpPr>
          <p:cNvPr id="4" name="矩形: 圓角 3">
            <a:extLst>
              <a:ext uri="{FF2B5EF4-FFF2-40B4-BE49-F238E27FC236}">
                <a16:creationId xmlns:a16="http://schemas.microsoft.com/office/drawing/2014/main" id="{B83A2625-EC46-620C-F109-7011D86184F3}"/>
              </a:ext>
            </a:extLst>
          </p:cNvPr>
          <p:cNvSpPr/>
          <p:nvPr/>
        </p:nvSpPr>
        <p:spPr>
          <a:xfrm>
            <a:off x="685800" y="2204894"/>
            <a:ext cx="8961124" cy="6520006"/>
          </a:xfrm>
          <a:prstGeom prst="roundRect">
            <a:avLst/>
          </a:prstGeom>
          <a:solidFill>
            <a:srgbClr val="EFF2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F786F"/>
              </a:solidFill>
            </a:endParaRPr>
          </a:p>
        </p:txBody>
      </p:sp>
      <p:sp>
        <p:nvSpPr>
          <p:cNvPr id="5" name="內容版面配置區 2">
            <a:extLst>
              <a:ext uri="{FF2B5EF4-FFF2-40B4-BE49-F238E27FC236}">
                <a16:creationId xmlns:a16="http://schemas.microsoft.com/office/drawing/2014/main" id="{39427DFC-3FCF-8E6E-DD8D-91122E294F00}"/>
              </a:ext>
            </a:extLst>
          </p:cNvPr>
          <p:cNvSpPr txBox="1">
            <a:spLocks/>
          </p:cNvSpPr>
          <p:nvPr/>
        </p:nvSpPr>
        <p:spPr>
          <a:xfrm>
            <a:off x="1006936" y="2616217"/>
            <a:ext cx="8230633" cy="540033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sz="3000" dirty="0">
                <a:solidFill>
                  <a:srgbClr val="C00000"/>
                </a:solidFill>
                <a:latin typeface="+mn-ea"/>
                <a:cs typeface="Times New Roman" panose="02020603050405020304" pitchFamily="18" charset="0"/>
              </a:rPr>
              <a:t>林保署</a:t>
            </a:r>
            <a:r>
              <a:rPr lang="zh-TW" altLang="zh-TW" sz="3000" dirty="0">
                <a:solidFill>
                  <a:srgbClr val="C00000"/>
                </a:solidFill>
                <a:latin typeface="+mn-ea"/>
                <a:cs typeface="Times New Roman" panose="02020603050405020304" pitchFamily="18" charset="0"/>
              </a:rPr>
              <a:t>大量補充</a:t>
            </a:r>
            <a:r>
              <a:rPr lang="zh-TW" altLang="zh-TW" sz="3000" dirty="0">
                <a:latin typeface="+mn-ea"/>
                <a:cs typeface="Times New Roman" panose="02020603050405020304" pitchFamily="18" charset="0"/>
              </a:rPr>
              <a:t>了位於</a:t>
            </a:r>
            <a:r>
              <a:rPr lang="zh-TW" altLang="zh-TW" sz="3000" b="1" dirty="0">
                <a:solidFill>
                  <a:srgbClr val="0C5BF8"/>
                </a:solidFill>
                <a:latin typeface="+mn-ea"/>
                <a:cs typeface="Times New Roman" panose="02020603050405020304" pitchFamily="18" charset="0"/>
              </a:rPr>
              <a:t>潛在的</a:t>
            </a:r>
            <a:r>
              <a:rPr lang="zh-TW" altLang="zh-TW" sz="3000" dirty="0">
                <a:latin typeface="+mn-ea"/>
                <a:cs typeface="Times New Roman" panose="02020603050405020304" pitchFamily="18" charset="0"/>
              </a:rPr>
              <a:t>獼猴棲地之樣點</a:t>
            </a:r>
            <a:r>
              <a:rPr lang="zh-TW" altLang="en-US" sz="3000" dirty="0">
                <a:latin typeface="+mn-ea"/>
                <a:cs typeface="Times New Roman" panose="02020603050405020304" pitchFamily="18" charset="0"/>
              </a:rPr>
              <a:t>。</a:t>
            </a:r>
            <a:endParaRPr lang="en-US" altLang="zh-TW" sz="3000" dirty="0">
              <a:latin typeface="+mn-ea"/>
              <a:cs typeface="Times New Roman" panose="02020603050405020304" pitchFamily="18" charset="0"/>
            </a:endParaRPr>
          </a:p>
          <a:p>
            <a:pPr lvl="1">
              <a:lnSpc>
                <a:spcPct val="150000"/>
              </a:lnSpc>
              <a:buFont typeface="Wingdings" panose="05000000000000000000" pitchFamily="2" charset="2"/>
              <a:buChar char="ü"/>
            </a:pPr>
            <a:r>
              <a:rPr lang="zh-TW" altLang="zh-TW" sz="3000" dirty="0">
                <a:latin typeface="+mn-ea"/>
                <a:cs typeface="Times New Roman" panose="02020603050405020304" pitchFamily="18" charset="0"/>
              </a:rPr>
              <a:t>將</a:t>
            </a:r>
            <a:r>
              <a:rPr lang="zh-TW" altLang="zh-TW" sz="3000" b="1" dirty="0">
                <a:solidFill>
                  <a:srgbClr val="0C5BF8"/>
                </a:solidFill>
                <a:latin typeface="+mn-ea"/>
                <a:cs typeface="Times New Roman" panose="02020603050405020304" pitchFamily="18" charset="0"/>
              </a:rPr>
              <a:t>宜蘭</a:t>
            </a:r>
            <a:r>
              <a:rPr lang="zh-TW" altLang="en-US" sz="3000" b="1" dirty="0">
                <a:solidFill>
                  <a:srgbClr val="0C5BF8"/>
                </a:solidFill>
                <a:latin typeface="+mn-ea"/>
                <a:cs typeface="Times New Roman" panose="02020603050405020304" pitchFamily="18" charset="0"/>
              </a:rPr>
              <a:t>、</a:t>
            </a:r>
            <a:r>
              <a:rPr lang="zh-TW" altLang="zh-TW" sz="3000" b="1" dirty="0">
                <a:solidFill>
                  <a:srgbClr val="0C5BF8"/>
                </a:solidFill>
                <a:latin typeface="+mn-ea"/>
                <a:cs typeface="Times New Roman" panose="02020603050405020304" pitchFamily="18" charset="0"/>
              </a:rPr>
              <a:t>臺東山區</a:t>
            </a:r>
            <a:r>
              <a:rPr lang="zh-TW" altLang="en-US" sz="3000" b="1" dirty="0">
                <a:solidFill>
                  <a:srgbClr val="0C5BF8"/>
                </a:solidFill>
                <a:latin typeface="+mn-ea"/>
                <a:cs typeface="Times New Roman" panose="02020603050405020304" pitchFamily="18" charset="0"/>
              </a:rPr>
              <a:t>和恆春半島</a:t>
            </a:r>
            <a:r>
              <a:rPr lang="zh-TW" altLang="zh-TW" sz="3000" dirty="0">
                <a:latin typeface="+mn-ea"/>
                <a:cs typeface="Times New Roman" panose="02020603050405020304" pitchFamily="18" charset="0"/>
              </a:rPr>
              <a:t>的空缺補上；在花蓮山區，林</a:t>
            </a:r>
            <a:r>
              <a:rPr lang="zh-TW" altLang="en-US" sz="3000" dirty="0">
                <a:latin typeface="+mn-ea"/>
                <a:cs typeface="Times New Roman" panose="02020603050405020304" pitchFamily="18" charset="0"/>
              </a:rPr>
              <a:t>保署</a:t>
            </a:r>
            <a:r>
              <a:rPr lang="zh-TW" altLang="zh-TW" sz="3000" dirty="0">
                <a:latin typeface="+mn-ea"/>
                <a:cs typeface="Times New Roman" panose="02020603050405020304" pitchFamily="18" charset="0"/>
              </a:rPr>
              <a:t>補充了</a:t>
            </a:r>
            <a:r>
              <a:rPr lang="zh-TW" altLang="zh-TW" sz="3000" b="1" dirty="0">
                <a:solidFill>
                  <a:srgbClr val="0C5BF8"/>
                </a:solidFill>
                <a:latin typeface="+mn-ea"/>
                <a:cs typeface="Times New Roman" panose="02020603050405020304" pitchFamily="18" charset="0"/>
              </a:rPr>
              <a:t>海岸山脈</a:t>
            </a:r>
            <a:r>
              <a:rPr lang="zh-TW" altLang="zh-TW" sz="3000" dirty="0">
                <a:latin typeface="+mn-ea"/>
                <a:cs typeface="Times New Roman" panose="02020603050405020304" pitchFamily="18" charset="0"/>
              </a:rPr>
              <a:t>的樣點。</a:t>
            </a:r>
            <a:endParaRPr lang="en-US" altLang="zh-TW" sz="3000" dirty="0">
              <a:latin typeface="+mn-ea"/>
              <a:cs typeface="Times New Roman" panose="02020603050405020304" pitchFamily="18" charset="0"/>
            </a:endParaRPr>
          </a:p>
          <a:p>
            <a:pPr lvl="1">
              <a:lnSpc>
                <a:spcPct val="150000"/>
              </a:lnSpc>
              <a:buFont typeface="Wingdings" panose="05000000000000000000" pitchFamily="2" charset="2"/>
              <a:buChar char="ü"/>
            </a:pPr>
            <a:r>
              <a:rPr lang="zh-TW" altLang="zh-TW" sz="3000" dirty="0">
                <a:latin typeface="+mn-ea"/>
                <a:cs typeface="Times New Roman" panose="02020603050405020304" pitchFamily="18" charset="0"/>
              </a:rPr>
              <a:t>林</a:t>
            </a:r>
            <a:r>
              <a:rPr lang="zh-TW" altLang="en-US" sz="3000" dirty="0">
                <a:latin typeface="+mn-ea"/>
                <a:cs typeface="Times New Roman" panose="02020603050405020304" pitchFamily="18" charset="0"/>
              </a:rPr>
              <a:t>保署</a:t>
            </a:r>
            <a:r>
              <a:rPr lang="zh-TW" altLang="zh-TW" sz="3000" dirty="0">
                <a:latin typeface="+mn-ea"/>
                <a:cs typeface="Times New Roman" panose="02020603050405020304" pitchFamily="18" charset="0"/>
              </a:rPr>
              <a:t>的樣點多數設置在</a:t>
            </a:r>
            <a:r>
              <a:rPr lang="en-US" altLang="zh-TW" sz="3000" dirty="0">
                <a:latin typeface="+mn-ea"/>
              </a:rPr>
              <a:t>BBS Taiwan</a:t>
            </a:r>
            <a:r>
              <a:rPr lang="zh-TW" altLang="zh-TW" sz="3000" dirty="0">
                <a:latin typeface="+mn-ea"/>
                <a:cs typeface="Times New Roman" panose="02020603050405020304" pitchFamily="18" charset="0"/>
              </a:rPr>
              <a:t>志工較少進入或難以到達的山區，也是較少人為開發的原始林。</a:t>
            </a:r>
            <a:endParaRPr lang="en-US" altLang="zh-TW" sz="3000" dirty="0">
              <a:latin typeface="+mn-ea"/>
              <a:cs typeface="Times New Roman" panose="02020603050405020304" pitchFamily="18" charset="0"/>
            </a:endParaRPr>
          </a:p>
          <a:p>
            <a:pPr lvl="1">
              <a:lnSpc>
                <a:spcPct val="150000"/>
              </a:lnSpc>
              <a:buFont typeface="Wingdings" panose="05000000000000000000" pitchFamily="2" charset="2"/>
              <a:buChar char="ü"/>
            </a:pPr>
            <a:r>
              <a:rPr lang="zh-TW" altLang="en-US" sz="3000" dirty="0">
                <a:solidFill>
                  <a:srgbClr val="FF0000"/>
                </a:solidFill>
                <a:latin typeface="+mn-ea"/>
                <a:cs typeface="Times New Roman" panose="02020603050405020304" pitchFamily="18" charset="0"/>
              </a:rPr>
              <a:t>探討兩組資料集</a:t>
            </a:r>
            <a:r>
              <a:rPr lang="zh-TW" altLang="zh-TW" sz="3000" dirty="0">
                <a:solidFill>
                  <a:srgbClr val="C00000"/>
                </a:solidFill>
                <a:latin typeface="+mn-ea"/>
                <a:cs typeface="Times New Roman" panose="02020603050405020304" pitchFamily="18" charset="0"/>
              </a:rPr>
              <a:t>，</a:t>
            </a:r>
            <a:r>
              <a:rPr lang="zh-TW" altLang="en-US" sz="3000" dirty="0">
                <a:solidFill>
                  <a:srgbClr val="FF0000"/>
                </a:solidFill>
                <a:latin typeface="+mn-ea"/>
                <a:cs typeface="Times New Roman" panose="02020603050405020304" pitchFamily="18" charset="0"/>
              </a:rPr>
              <a:t>樣點棲地特性的差異</a:t>
            </a:r>
            <a:endParaRPr lang="en-US" altLang="zh-TW" sz="3000" dirty="0">
              <a:solidFill>
                <a:srgbClr val="FF0000"/>
              </a:solidFill>
              <a:latin typeface="+mn-ea"/>
              <a:cs typeface="Times New Roman" panose="02020603050405020304" pitchFamily="18" charset="0"/>
            </a:endParaRPr>
          </a:p>
        </p:txBody>
      </p:sp>
      <p:grpSp>
        <p:nvGrpSpPr>
          <p:cNvPr id="27" name="群組 26">
            <a:extLst>
              <a:ext uri="{FF2B5EF4-FFF2-40B4-BE49-F238E27FC236}">
                <a16:creationId xmlns:a16="http://schemas.microsoft.com/office/drawing/2014/main" id="{B6B15956-6B21-9F85-9950-8E52345BBCC9}"/>
              </a:ext>
            </a:extLst>
          </p:cNvPr>
          <p:cNvGrpSpPr/>
          <p:nvPr/>
        </p:nvGrpSpPr>
        <p:grpSpPr>
          <a:xfrm>
            <a:off x="15011400" y="7505700"/>
            <a:ext cx="2066603" cy="866812"/>
            <a:chOff x="2971800" y="8438718"/>
            <a:chExt cx="2066603" cy="866812"/>
          </a:xfrm>
        </p:grpSpPr>
        <p:sp>
          <p:nvSpPr>
            <p:cNvPr id="26" name="矩形 25">
              <a:extLst>
                <a:ext uri="{FF2B5EF4-FFF2-40B4-BE49-F238E27FC236}">
                  <a16:creationId xmlns:a16="http://schemas.microsoft.com/office/drawing/2014/main" id="{D452EF95-BA95-86E4-091A-3D1CC9A5DFAF}"/>
                </a:ext>
              </a:extLst>
            </p:cNvPr>
            <p:cNvSpPr/>
            <p:nvPr/>
          </p:nvSpPr>
          <p:spPr>
            <a:xfrm>
              <a:off x="2971800" y="8438718"/>
              <a:ext cx="1905000" cy="86681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49B769ED-B032-0B91-0BAE-64D307A0ED1F}"/>
                </a:ext>
              </a:extLst>
            </p:cNvPr>
            <p:cNvSpPr/>
            <p:nvPr/>
          </p:nvSpPr>
          <p:spPr>
            <a:xfrm>
              <a:off x="3200400" y="8539838"/>
              <a:ext cx="236342" cy="236342"/>
            </a:xfrm>
            <a:prstGeom prst="ellipse">
              <a:avLst/>
            </a:prstGeom>
            <a:solidFill>
              <a:srgbClr val="FF000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745A78A5-B1C7-3F36-AC57-AD5E812E080F}"/>
                </a:ext>
              </a:extLst>
            </p:cNvPr>
            <p:cNvSpPr/>
            <p:nvPr/>
          </p:nvSpPr>
          <p:spPr>
            <a:xfrm>
              <a:off x="3200400" y="8968068"/>
              <a:ext cx="236342" cy="236342"/>
            </a:xfrm>
            <a:prstGeom prst="ellipse">
              <a:avLst/>
            </a:prstGeom>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A0278A3F-0C74-9D5A-AC26-4F54E88F9DD5}"/>
                </a:ext>
              </a:extLst>
            </p:cNvPr>
            <p:cNvSpPr txBox="1"/>
            <p:nvPr/>
          </p:nvSpPr>
          <p:spPr>
            <a:xfrm>
              <a:off x="3532156" y="8438718"/>
              <a:ext cx="1459609" cy="438582"/>
            </a:xfrm>
            <a:prstGeom prst="rect">
              <a:avLst/>
            </a:prstGeom>
            <a:noFill/>
          </p:spPr>
          <p:txBody>
            <a:bodyPr wrap="square">
              <a:spAutoFit/>
            </a:bodyPr>
            <a:lstStyle/>
            <a:p>
              <a:pPr defTabSz="1371600"/>
              <a:r>
                <a:rPr lang="zh-TW" altLang="en-US" sz="2250" dirty="0">
                  <a:solidFill>
                    <a:prstClr val="black"/>
                  </a:solidFill>
                  <a:latin typeface="微軟正黑體" panose="020B0604030504040204" pitchFamily="34" charset="-120"/>
                  <a:ea typeface="微軟正黑體" panose="020B0604030504040204" pitchFamily="34" charset="-120"/>
                </a:rPr>
                <a:t>林保署</a:t>
              </a:r>
            </a:p>
          </p:txBody>
        </p:sp>
        <p:sp>
          <p:nvSpPr>
            <p:cNvPr id="25" name="文字方塊 24">
              <a:extLst>
                <a:ext uri="{FF2B5EF4-FFF2-40B4-BE49-F238E27FC236}">
                  <a16:creationId xmlns:a16="http://schemas.microsoft.com/office/drawing/2014/main" id="{4693A46D-51BF-C7F2-3196-DFC91193402F}"/>
                </a:ext>
              </a:extLst>
            </p:cNvPr>
            <p:cNvSpPr txBox="1"/>
            <p:nvPr/>
          </p:nvSpPr>
          <p:spPr>
            <a:xfrm>
              <a:off x="3578794" y="8866948"/>
              <a:ext cx="1459609" cy="438582"/>
            </a:xfrm>
            <a:prstGeom prst="rect">
              <a:avLst/>
            </a:prstGeom>
            <a:noFill/>
          </p:spPr>
          <p:txBody>
            <a:bodyPr wrap="square">
              <a:spAutoFit/>
            </a:bodyPr>
            <a:lstStyle/>
            <a:p>
              <a:pPr defTabSz="1371600"/>
              <a:r>
                <a:rPr lang="en-US" altLang="zh-TW" sz="2250" dirty="0">
                  <a:solidFill>
                    <a:prstClr val="black"/>
                  </a:solidFill>
                  <a:latin typeface="微軟正黑體" panose="020B0604030504040204" pitchFamily="34" charset="-120"/>
                  <a:ea typeface="微軟正黑體" panose="020B0604030504040204" pitchFamily="34" charset="-120"/>
                </a:rPr>
                <a:t>BBS</a:t>
              </a:r>
              <a:endParaRPr lang="zh-TW" altLang="en-US" sz="2250" dirty="0">
                <a:solidFill>
                  <a:prstClr val="black"/>
                </a:solidFill>
                <a:latin typeface="微軟正黑體" panose="020B0604030504040204" pitchFamily="34" charset="-120"/>
                <a:ea typeface="微軟正黑體" panose="020B0604030504040204" pitchFamily="34" charset="-120"/>
              </a:endParaRPr>
            </a:p>
          </p:txBody>
        </p:sp>
      </p:grpSp>
      <p:sp>
        <p:nvSpPr>
          <p:cNvPr id="12" name="標題 3">
            <a:extLst>
              <a:ext uri="{FF2B5EF4-FFF2-40B4-BE49-F238E27FC236}">
                <a16:creationId xmlns:a16="http://schemas.microsoft.com/office/drawing/2014/main" id="{363A6DE4-101A-DC28-44F7-B91A84566B8E}"/>
              </a:ext>
            </a:extLst>
          </p:cNvPr>
          <p:cNvSpPr txBox="1">
            <a:spLocks/>
          </p:cNvSpPr>
          <p:nvPr/>
        </p:nvSpPr>
        <p:spPr>
          <a:xfrm>
            <a:off x="313066" y="367770"/>
            <a:ext cx="13868400" cy="1491258"/>
          </a:xfrm>
          <a:prstGeom prst="rect">
            <a:avLst/>
          </a:prstGeom>
        </p:spPr>
        <p:txBody>
          <a:bodyPr vert="horz" lIns="51435" tIns="25718" rIns="51435" bIns="25718" rtlCol="0" anchor="ctr">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2743200"/>
            <a:r>
              <a:rPr lang="en-US" altLang="zh-TW" sz="6000" dirty="0">
                <a:solidFill>
                  <a:srgbClr val="404F21"/>
                </a:solidFill>
                <a:latin typeface="Microsoft JhengHei"/>
                <a:ea typeface="Microsoft JhengHei"/>
                <a:cs typeface="Microsoft JhengHei"/>
              </a:rPr>
              <a:t>BBS</a:t>
            </a:r>
            <a:r>
              <a:rPr lang="zh-TW" altLang="en-US" sz="6000" dirty="0">
                <a:solidFill>
                  <a:srgbClr val="404F21"/>
                </a:solidFill>
                <a:latin typeface="Microsoft JhengHei"/>
                <a:ea typeface="Microsoft JhengHei"/>
                <a:cs typeface="Microsoft JhengHei"/>
              </a:rPr>
              <a:t> </a:t>
            </a:r>
            <a:r>
              <a:rPr lang="en-US" altLang="zh-TW" sz="6000" dirty="0">
                <a:solidFill>
                  <a:srgbClr val="404F21"/>
                </a:solidFill>
                <a:latin typeface="Microsoft JhengHei"/>
                <a:ea typeface="Microsoft JhengHei"/>
                <a:cs typeface="Microsoft JhengHei"/>
              </a:rPr>
              <a:t>Taiwan</a:t>
            </a:r>
            <a:r>
              <a:rPr lang="zh-TW" altLang="en-US" sz="6000" dirty="0">
                <a:solidFill>
                  <a:srgbClr val="404F21"/>
                </a:solidFill>
                <a:latin typeface="Microsoft JhengHei"/>
                <a:ea typeface="Microsoft JhengHei"/>
                <a:cs typeface="Microsoft JhengHei"/>
              </a:rPr>
              <a:t>和林保署的資料整合與分析</a:t>
            </a:r>
          </a:p>
        </p:txBody>
      </p:sp>
      <p:sp>
        <p:nvSpPr>
          <p:cNvPr id="7" name="矩形 6">
            <a:extLst>
              <a:ext uri="{FF2B5EF4-FFF2-40B4-BE49-F238E27FC236}">
                <a16:creationId xmlns:a16="http://schemas.microsoft.com/office/drawing/2014/main" id="{ED0612A3-E770-AD67-5FAC-E9FCE7431C00}"/>
              </a:ext>
            </a:extLst>
          </p:cNvPr>
          <p:cNvSpPr/>
          <p:nvPr/>
        </p:nvSpPr>
        <p:spPr>
          <a:xfrm>
            <a:off x="10785595" y="8648700"/>
            <a:ext cx="2092205" cy="163961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2E568044-FB52-F0D6-AC18-5FD6E7A4E99A}"/>
              </a:ext>
            </a:extLst>
          </p:cNvPr>
          <p:cNvSpPr txBox="1"/>
          <p:nvPr/>
        </p:nvSpPr>
        <p:spPr>
          <a:xfrm>
            <a:off x="9646924" y="1972469"/>
            <a:ext cx="3912343" cy="2404586"/>
          </a:xfrm>
          <a:prstGeom prst="roundRect">
            <a:avLst>
              <a:gd name="adj" fmla="val 26947"/>
            </a:avLst>
          </a:prstGeom>
          <a:noFill/>
          <a:ln w="38100">
            <a:noFill/>
          </a:ln>
        </p:spPr>
        <p:txBody>
          <a:bodyPr wrap="square" rtlCol="0" anchor="ctr">
            <a:spAutoFit/>
          </a:bodyPr>
          <a:lstStyle/>
          <a:p>
            <a:pPr>
              <a:lnSpc>
                <a:spcPct val="150000"/>
              </a:lnSpc>
            </a:pPr>
            <a:r>
              <a:rPr lang="zh-TW" altLang="en-US" sz="2800" b="1" dirty="0">
                <a:latin typeface="+mj-ea"/>
                <a:ea typeface="+mj-ea"/>
              </a:rPr>
              <a:t>樣點數</a:t>
            </a:r>
            <a:endParaRPr lang="en-US" altLang="zh-TW" sz="2800" b="1" dirty="0">
              <a:latin typeface="+mj-ea"/>
              <a:ea typeface="+mj-ea"/>
            </a:endParaRPr>
          </a:p>
          <a:p>
            <a:pPr>
              <a:lnSpc>
                <a:spcPct val="150000"/>
              </a:lnSpc>
            </a:pPr>
            <a:r>
              <a:rPr lang="zh-TW" altLang="en-US" sz="2800" dirty="0">
                <a:latin typeface="+mj-ea"/>
                <a:ea typeface="+mj-ea"/>
              </a:rPr>
              <a:t>林保署 約</a:t>
            </a:r>
            <a:r>
              <a:rPr lang="en-US" altLang="zh-TW" sz="2800" dirty="0">
                <a:latin typeface="+mj-ea"/>
                <a:ea typeface="+mj-ea"/>
              </a:rPr>
              <a:t>2,196</a:t>
            </a:r>
            <a:r>
              <a:rPr lang="zh-TW" altLang="en-US" sz="2800" dirty="0">
                <a:latin typeface="+mj-ea"/>
                <a:ea typeface="+mj-ea"/>
              </a:rPr>
              <a:t>個</a:t>
            </a:r>
            <a:endParaRPr lang="en-US" altLang="zh-TW" sz="2800" dirty="0">
              <a:latin typeface="+mj-ea"/>
              <a:ea typeface="+mj-ea"/>
            </a:endParaRPr>
          </a:p>
          <a:p>
            <a:pPr>
              <a:lnSpc>
                <a:spcPct val="150000"/>
              </a:lnSpc>
            </a:pPr>
            <a:r>
              <a:rPr lang="en-US" altLang="zh-TW" sz="2800" dirty="0">
                <a:latin typeface="+mj-ea"/>
                <a:ea typeface="+mj-ea"/>
              </a:rPr>
              <a:t>BBS</a:t>
            </a:r>
            <a:r>
              <a:rPr lang="zh-TW" altLang="en-US" sz="2800" dirty="0">
                <a:latin typeface="+mj-ea"/>
                <a:ea typeface="+mj-ea"/>
              </a:rPr>
              <a:t>  約</a:t>
            </a:r>
            <a:r>
              <a:rPr lang="en-US" altLang="zh-TW" sz="2800" dirty="0">
                <a:latin typeface="+mj-ea"/>
                <a:ea typeface="+mj-ea"/>
              </a:rPr>
              <a:t>1,532</a:t>
            </a:r>
            <a:r>
              <a:rPr lang="zh-TW" altLang="en-US" sz="2800" dirty="0">
                <a:latin typeface="+mj-ea"/>
                <a:ea typeface="+mj-ea"/>
              </a:rPr>
              <a:t>個</a:t>
            </a:r>
            <a:endParaRPr lang="en-US" altLang="zh-TW" sz="2800" dirty="0">
              <a:latin typeface="+mj-ea"/>
              <a:ea typeface="+mj-ea"/>
            </a:endParaRPr>
          </a:p>
        </p:txBody>
      </p:sp>
      <p:sp>
        <p:nvSpPr>
          <p:cNvPr id="6" name="矩形 5"/>
          <p:cNvSpPr/>
          <p:nvPr/>
        </p:nvSpPr>
        <p:spPr>
          <a:xfrm>
            <a:off x="8870027" y="9719175"/>
            <a:ext cx="4273985" cy="400110"/>
          </a:xfrm>
          <a:prstGeom prst="rect">
            <a:avLst/>
          </a:prstGeom>
        </p:spPr>
        <p:txBody>
          <a:bodyPr wrap="square">
            <a:spAutoFit/>
          </a:bodyPr>
          <a:lstStyle/>
          <a:p>
            <a:r>
              <a:rPr lang="zh-TW" altLang="en-US" sz="2000" dirty="0"/>
              <a:t>僅列出海拔</a:t>
            </a:r>
            <a:r>
              <a:rPr lang="en-US" altLang="zh-TW" sz="2000" dirty="0"/>
              <a:t>50m</a:t>
            </a:r>
            <a:r>
              <a:rPr lang="zh-TW" altLang="en-US" sz="2000" dirty="0"/>
              <a:t>以上的臺灣本島森林</a:t>
            </a:r>
          </a:p>
        </p:txBody>
      </p:sp>
    </p:spTree>
    <p:extLst>
      <p:ext uri="{BB962C8B-B14F-4D97-AF65-F5344CB8AC3E}">
        <p14:creationId xmlns:p14="http://schemas.microsoft.com/office/powerpoint/2010/main" val="2700101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F2E4"/>
        </a:solidFill>
        <a:effectLst/>
      </p:bgPr>
    </p:bg>
    <p:spTree>
      <p:nvGrpSpPr>
        <p:cNvPr id="1" name=""/>
        <p:cNvGrpSpPr/>
        <p:nvPr/>
      </p:nvGrpSpPr>
      <p:grpSpPr>
        <a:xfrm>
          <a:off x="0" y="0"/>
          <a:ext cx="0" cy="0"/>
          <a:chOff x="0" y="0"/>
          <a:chExt cx="0" cy="0"/>
        </a:xfrm>
      </p:grpSpPr>
      <p:sp>
        <p:nvSpPr>
          <p:cNvPr id="2" name="AutoShape 2"/>
          <p:cNvSpPr/>
          <p:nvPr/>
        </p:nvSpPr>
        <p:spPr>
          <a:xfrm>
            <a:off x="0" y="0"/>
            <a:ext cx="5257800" cy="10287000"/>
          </a:xfrm>
          <a:prstGeom prst="rect">
            <a:avLst/>
          </a:prstGeom>
          <a:solidFill>
            <a:srgbClr val="4C4642"/>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CEE7EFF8-373F-1FB5-7182-47381F013396}"/>
              </a:ext>
            </a:extLst>
          </p:cNvPr>
          <p:cNvSpPr txBox="1"/>
          <p:nvPr/>
        </p:nvSpPr>
        <p:spPr>
          <a:xfrm>
            <a:off x="6448753" y="9343197"/>
            <a:ext cx="11623784" cy="954107"/>
          </a:xfrm>
          <a:prstGeom prst="rect">
            <a:avLst/>
          </a:prstGeom>
          <a:noFill/>
        </p:spPr>
        <p:txBody>
          <a:bodyPr wrap="square">
            <a:spAutoFit/>
          </a:bodyPr>
          <a:lstStyle/>
          <a:p>
            <a:r>
              <a:rPr lang="zh-TW" altLang="en-US" sz="2800" dirty="0"/>
              <a:t>黑線 ：純</a:t>
            </a:r>
            <a:r>
              <a:rPr lang="en-US" altLang="zh-TW" sz="2800" dirty="0"/>
              <a:t>BBS Taiwan</a:t>
            </a:r>
            <a:r>
              <a:rPr lang="zh-TW" altLang="en-US" sz="2800" dirty="0"/>
              <a:t>資料</a:t>
            </a:r>
            <a:r>
              <a:rPr lang="en-US" altLang="zh-TW" sz="2800" dirty="0"/>
              <a:t>+ </a:t>
            </a:r>
            <a:r>
              <a:rPr lang="zh-TW" altLang="en-US" sz="2800" dirty="0"/>
              <a:t>海拔</a:t>
            </a:r>
            <a:r>
              <a:rPr lang="en-US" altLang="zh-TW" sz="2800" dirty="0"/>
              <a:t>50m</a:t>
            </a:r>
            <a:r>
              <a:rPr lang="zh-TW" altLang="en-US" sz="2800" dirty="0"/>
              <a:t>以上的臺灣本島森林</a:t>
            </a:r>
          </a:p>
          <a:p>
            <a:r>
              <a:rPr lang="zh-TW" altLang="en-US" sz="2800" dirty="0"/>
              <a:t>紅線：</a:t>
            </a:r>
            <a:r>
              <a:rPr lang="en-US" altLang="zh-TW" sz="2800" dirty="0"/>
              <a:t>BBS Taiwan</a:t>
            </a:r>
            <a:r>
              <a:rPr lang="zh-TW" altLang="en-US" sz="2800" dirty="0"/>
              <a:t>與林保署資料混和</a:t>
            </a:r>
            <a:r>
              <a:rPr lang="en-US" altLang="zh-TW" sz="2800" dirty="0"/>
              <a:t>(1:1)+ </a:t>
            </a:r>
            <a:r>
              <a:rPr lang="zh-TW" altLang="en-US" sz="2800" dirty="0"/>
              <a:t>海拔</a:t>
            </a:r>
            <a:r>
              <a:rPr lang="en-US" altLang="zh-TW" sz="2800" dirty="0"/>
              <a:t>50m</a:t>
            </a:r>
            <a:r>
              <a:rPr lang="zh-TW" altLang="en-US" sz="2800" dirty="0"/>
              <a:t>以上的臺灣本島森林</a:t>
            </a:r>
          </a:p>
        </p:txBody>
      </p:sp>
      <p:sp>
        <p:nvSpPr>
          <p:cNvPr id="10" name="文字方塊 9">
            <a:extLst>
              <a:ext uri="{FF2B5EF4-FFF2-40B4-BE49-F238E27FC236}">
                <a16:creationId xmlns:a16="http://schemas.microsoft.com/office/drawing/2014/main" id="{0C170ABD-0737-93E1-2175-DEAD0F61A30E}"/>
              </a:ext>
            </a:extLst>
          </p:cNvPr>
          <p:cNvSpPr txBox="1"/>
          <p:nvPr/>
        </p:nvSpPr>
        <p:spPr>
          <a:xfrm>
            <a:off x="11674366" y="1696918"/>
            <a:ext cx="6461234" cy="6186309"/>
          </a:xfrm>
          <a:prstGeom prst="rect">
            <a:avLst/>
          </a:prstGeom>
          <a:noFill/>
        </p:spPr>
        <p:txBody>
          <a:bodyPr wrap="square">
            <a:spAutoFit/>
          </a:bodyPr>
          <a:lstStyle/>
          <a:p>
            <a:r>
              <a:rPr lang="zh-TW" altLang="en-US" sz="3600" dirty="0"/>
              <a:t>由於兩個資料集的樣區分布有差異</a:t>
            </a:r>
            <a:r>
              <a:rPr lang="zh-TW" altLang="zh-TW" sz="3600" dirty="0">
                <a:latin typeface="+mn-ea"/>
                <a:cs typeface="Times New Roman" panose="02020603050405020304" pitchFamily="18" charset="0"/>
              </a:rPr>
              <a:t>，</a:t>
            </a:r>
            <a:r>
              <a:rPr lang="en-US" altLang="zh-TW" sz="3600" dirty="0">
                <a:latin typeface="+mn-ea"/>
                <a:cs typeface="Times New Roman" panose="02020603050405020304" pitchFamily="18" charset="0"/>
              </a:rPr>
              <a:t>2025</a:t>
            </a:r>
            <a:r>
              <a:rPr lang="zh-TW" altLang="en-US" sz="3600" dirty="0">
                <a:latin typeface="+mn-ea"/>
                <a:cs typeface="Times New Roman" panose="02020603050405020304" pitchFamily="18" charset="0"/>
              </a:rPr>
              <a:t>年會嘗試一些分析方式</a:t>
            </a:r>
            <a:r>
              <a:rPr lang="zh-TW" altLang="zh-TW" sz="3600" dirty="0">
                <a:latin typeface="+mn-ea"/>
                <a:cs typeface="Times New Roman" panose="02020603050405020304" pitchFamily="18" charset="0"/>
              </a:rPr>
              <a:t>，</a:t>
            </a:r>
            <a:endParaRPr lang="en-US" altLang="zh-TW" sz="3600" dirty="0">
              <a:latin typeface="+mn-ea"/>
              <a:cs typeface="Times New Roman" panose="02020603050405020304" pitchFamily="18" charset="0"/>
            </a:endParaRPr>
          </a:p>
          <a:p>
            <a:endParaRPr lang="en-US" altLang="zh-TW" sz="3600" dirty="0">
              <a:latin typeface="+mn-ea"/>
              <a:cs typeface="Times New Roman" panose="02020603050405020304" pitchFamily="18" charset="0"/>
            </a:endParaRPr>
          </a:p>
          <a:p>
            <a:pPr marL="742950" indent="-742950">
              <a:buFont typeface="+mj-lt"/>
              <a:buAutoNum type="arabicParenR"/>
            </a:pPr>
            <a:r>
              <a:rPr lang="zh-TW" altLang="en-US" sz="3600" dirty="0">
                <a:latin typeface="+mn-ea"/>
                <a:cs typeface="Times New Roman" panose="02020603050405020304" pitchFamily="18" charset="0"/>
              </a:rPr>
              <a:t>探討兩個資料集樣點特性的差異</a:t>
            </a:r>
            <a:endParaRPr lang="en-US" altLang="zh-TW" sz="3600" dirty="0">
              <a:latin typeface="+mn-ea"/>
              <a:cs typeface="Times New Roman" panose="02020603050405020304" pitchFamily="18" charset="0"/>
            </a:endParaRPr>
          </a:p>
          <a:p>
            <a:pPr marL="742950" indent="-742950">
              <a:buFont typeface="+mj-lt"/>
              <a:buAutoNum type="arabicParenR"/>
            </a:pPr>
            <a:endParaRPr lang="en-US" altLang="zh-TW" sz="3600" dirty="0">
              <a:latin typeface="+mn-ea"/>
              <a:cs typeface="Times New Roman" panose="02020603050405020304" pitchFamily="18" charset="0"/>
            </a:endParaRPr>
          </a:p>
          <a:p>
            <a:pPr marL="742950" indent="-742950">
              <a:buFont typeface="+mj-lt"/>
              <a:buAutoNum type="arabicParenR"/>
            </a:pPr>
            <a:r>
              <a:rPr lang="zh-TW" altLang="en-US" sz="3600" dirty="0">
                <a:latin typeface="+mn-ea"/>
                <a:cs typeface="Times New Roman" panose="02020603050405020304" pitchFamily="18" charset="0"/>
              </a:rPr>
              <a:t>校正調查樣點空間分布不均的狀況</a:t>
            </a:r>
            <a:r>
              <a:rPr lang="zh-TW" altLang="zh-TW" sz="3600" dirty="0">
                <a:latin typeface="+mn-ea"/>
                <a:cs typeface="Times New Roman" panose="02020603050405020304" pitchFamily="18" charset="0"/>
              </a:rPr>
              <a:t>，</a:t>
            </a:r>
            <a:r>
              <a:rPr lang="zh-TW" altLang="en-US" sz="3600" dirty="0">
                <a:latin typeface="+mn-ea"/>
                <a:cs typeface="Times New Roman" panose="02020603050405020304" pitchFamily="18" charset="0"/>
              </a:rPr>
              <a:t>讓猴群相對密度和數量的估算</a:t>
            </a:r>
            <a:r>
              <a:rPr lang="zh-TW" altLang="zh-TW" sz="3600" dirty="0">
                <a:latin typeface="+mn-ea"/>
                <a:cs typeface="Times New Roman" panose="02020603050405020304" pitchFamily="18" charset="0"/>
              </a:rPr>
              <a:t>，</a:t>
            </a:r>
            <a:r>
              <a:rPr lang="zh-TW" altLang="en-US" sz="3600" dirty="0">
                <a:latin typeface="+mn-ea"/>
                <a:cs typeface="Times New Roman" panose="02020603050405020304" pitchFamily="18" charset="0"/>
              </a:rPr>
              <a:t>更具臺灣全島的代表性</a:t>
            </a:r>
            <a:r>
              <a:rPr lang="zh-TW" altLang="zh-TW" sz="3600" dirty="0">
                <a:latin typeface="+mn-ea"/>
                <a:cs typeface="Times New Roman" panose="02020603050405020304" pitchFamily="18" charset="0"/>
              </a:rPr>
              <a:t>。</a:t>
            </a:r>
            <a:endParaRPr lang="en-US" altLang="zh-TW" sz="3600" dirty="0">
              <a:latin typeface="+mn-ea"/>
              <a:cs typeface="Times New Roman" panose="02020603050405020304" pitchFamily="18" charset="0"/>
            </a:endParaRPr>
          </a:p>
        </p:txBody>
      </p:sp>
      <p:pic>
        <p:nvPicPr>
          <p:cNvPr id="12" name="Picture">
            <a:extLst>
              <a:ext uri="{FF2B5EF4-FFF2-40B4-BE49-F238E27FC236}">
                <a16:creationId xmlns:a16="http://schemas.microsoft.com/office/drawing/2014/main" id="{8CC2E25E-C992-5FCA-3E23-F9807734DD60}"/>
              </a:ext>
            </a:extLst>
          </p:cNvPr>
          <p:cNvPicPr/>
          <p:nvPr/>
        </p:nvPicPr>
        <p:blipFill rotWithShape="1">
          <a:blip r:embed="rId2"/>
          <a:srcRect b="5660"/>
          <a:stretch/>
        </p:blipFill>
        <p:spPr bwMode="auto">
          <a:xfrm>
            <a:off x="609600" y="1696918"/>
            <a:ext cx="10896600" cy="7527082"/>
          </a:xfrm>
          <a:prstGeom prst="rect">
            <a:avLst/>
          </a:prstGeom>
          <a:noFill/>
          <a:ln w="9525">
            <a:noFill/>
            <a:headEnd/>
            <a:tailEnd/>
          </a:ln>
        </p:spPr>
      </p:pic>
      <p:sp>
        <p:nvSpPr>
          <p:cNvPr id="11" name="標題 3">
            <a:extLst>
              <a:ext uri="{FF2B5EF4-FFF2-40B4-BE49-F238E27FC236}">
                <a16:creationId xmlns:a16="http://schemas.microsoft.com/office/drawing/2014/main" id="{363A6DE4-101A-DC28-44F7-B91A84566B8E}"/>
              </a:ext>
            </a:extLst>
          </p:cNvPr>
          <p:cNvSpPr txBox="1">
            <a:spLocks/>
          </p:cNvSpPr>
          <p:nvPr/>
        </p:nvSpPr>
        <p:spPr>
          <a:xfrm>
            <a:off x="5806966" y="86463"/>
            <a:ext cx="12039600" cy="1491258"/>
          </a:xfrm>
          <a:prstGeom prst="rect">
            <a:avLst/>
          </a:prstGeom>
        </p:spPr>
        <p:txBody>
          <a:bodyPr vert="horz" lIns="51435" tIns="25718" rIns="51435" bIns="25718" rtlCol="0" anchor="ctr">
            <a:norm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2743200"/>
            <a:r>
              <a:rPr lang="en-US" altLang="zh-TW" sz="5400" dirty="0">
                <a:solidFill>
                  <a:srgbClr val="404F21"/>
                </a:solidFill>
                <a:latin typeface="Microsoft JhengHei"/>
                <a:ea typeface="Microsoft JhengHei"/>
                <a:cs typeface="Microsoft JhengHei"/>
              </a:rPr>
              <a:t>BBS</a:t>
            </a:r>
            <a:r>
              <a:rPr lang="zh-TW" altLang="en-US" sz="5400" dirty="0">
                <a:solidFill>
                  <a:srgbClr val="404F21"/>
                </a:solidFill>
                <a:latin typeface="Microsoft JhengHei"/>
                <a:ea typeface="Microsoft JhengHei"/>
                <a:cs typeface="Microsoft JhengHei"/>
              </a:rPr>
              <a:t> </a:t>
            </a:r>
            <a:r>
              <a:rPr lang="en-US" altLang="zh-TW" sz="5400" dirty="0">
                <a:solidFill>
                  <a:srgbClr val="404F21"/>
                </a:solidFill>
                <a:latin typeface="Microsoft JhengHei"/>
                <a:ea typeface="Microsoft JhengHei"/>
                <a:cs typeface="Microsoft JhengHei"/>
              </a:rPr>
              <a:t>Taiwan</a:t>
            </a:r>
            <a:r>
              <a:rPr lang="zh-TW" altLang="en-US" sz="5400" dirty="0">
                <a:solidFill>
                  <a:srgbClr val="404F21"/>
                </a:solidFill>
                <a:latin typeface="Microsoft JhengHei"/>
                <a:ea typeface="Microsoft JhengHei"/>
                <a:cs typeface="Microsoft JhengHei"/>
              </a:rPr>
              <a:t>和林保署的資料整合與分析</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362200" y="-469016"/>
            <a:ext cx="9998688" cy="10946515"/>
          </a:xfrm>
          <a:custGeom>
            <a:avLst/>
            <a:gdLst/>
            <a:ahLst/>
            <a:cxnLst/>
            <a:rect l="l" t="t" r="r" b="b"/>
            <a:pathLst>
              <a:path w="5491995" h="5919724">
                <a:moveTo>
                  <a:pt x="5477614" y="542290"/>
                </a:moveTo>
                <a:cubicBezTo>
                  <a:pt x="5467300" y="557530"/>
                  <a:pt x="5428601" y="686562"/>
                  <a:pt x="5440023" y="715264"/>
                </a:cubicBezTo>
                <a:cubicBezTo>
                  <a:pt x="5452383" y="709803"/>
                  <a:pt x="5392715" y="790321"/>
                  <a:pt x="5423486" y="888111"/>
                </a:cubicBezTo>
                <a:cubicBezTo>
                  <a:pt x="5414707" y="906018"/>
                  <a:pt x="5471306" y="924179"/>
                  <a:pt x="5466618" y="962025"/>
                </a:cubicBezTo>
                <a:cubicBezTo>
                  <a:pt x="5458350" y="981202"/>
                  <a:pt x="5428345" y="974979"/>
                  <a:pt x="5452383" y="1001014"/>
                </a:cubicBezTo>
                <a:cubicBezTo>
                  <a:pt x="5457412" y="1085469"/>
                  <a:pt x="5491486" y="1117346"/>
                  <a:pt x="5387089" y="1351280"/>
                </a:cubicBezTo>
                <a:cubicBezTo>
                  <a:pt x="5367143" y="1347343"/>
                  <a:pt x="5312845" y="1604645"/>
                  <a:pt x="5237834" y="1797050"/>
                </a:cubicBezTo>
                <a:cubicBezTo>
                  <a:pt x="5248659" y="1833372"/>
                  <a:pt x="5260678" y="1850009"/>
                  <a:pt x="5235362" y="1916684"/>
                </a:cubicBezTo>
                <a:cubicBezTo>
                  <a:pt x="5239794" y="1933448"/>
                  <a:pt x="5282840" y="1963420"/>
                  <a:pt x="5260422" y="2007743"/>
                </a:cubicBezTo>
                <a:cubicBezTo>
                  <a:pt x="5236640" y="2091436"/>
                  <a:pt x="5237748" y="2286381"/>
                  <a:pt x="5267412" y="2317750"/>
                </a:cubicBezTo>
                <a:cubicBezTo>
                  <a:pt x="5284545" y="2308987"/>
                  <a:pt x="5224536" y="2474976"/>
                  <a:pt x="5255990" y="2483866"/>
                </a:cubicBezTo>
                <a:cubicBezTo>
                  <a:pt x="5245761" y="2541143"/>
                  <a:pt x="5286506" y="2574417"/>
                  <a:pt x="5198879" y="2695575"/>
                </a:cubicBezTo>
                <a:cubicBezTo>
                  <a:pt x="5130431" y="2756535"/>
                  <a:pt x="5212773" y="2805176"/>
                  <a:pt x="5145945" y="2892044"/>
                </a:cubicBezTo>
                <a:cubicBezTo>
                  <a:pt x="5173136" y="2925826"/>
                  <a:pt x="5105370" y="2948432"/>
                  <a:pt x="5154043" y="3107690"/>
                </a:cubicBezTo>
                <a:cubicBezTo>
                  <a:pt x="5160436" y="3117088"/>
                  <a:pt x="5122845" y="3165983"/>
                  <a:pt x="5111508" y="3207639"/>
                </a:cubicBezTo>
                <a:cubicBezTo>
                  <a:pt x="5142024" y="3257296"/>
                  <a:pt x="5108269" y="3253994"/>
                  <a:pt x="5097870" y="3340354"/>
                </a:cubicBezTo>
                <a:cubicBezTo>
                  <a:pt x="5042208" y="3405251"/>
                  <a:pt x="5044083" y="3435350"/>
                  <a:pt x="4991320" y="3533013"/>
                </a:cubicBezTo>
                <a:cubicBezTo>
                  <a:pt x="5006663" y="3525774"/>
                  <a:pt x="5025416" y="3574161"/>
                  <a:pt x="4980323" y="3687572"/>
                </a:cubicBezTo>
                <a:cubicBezTo>
                  <a:pt x="4977340" y="3707257"/>
                  <a:pt x="4916479" y="3726307"/>
                  <a:pt x="4901476" y="3771265"/>
                </a:cubicBezTo>
                <a:cubicBezTo>
                  <a:pt x="4881274" y="3791585"/>
                  <a:pt x="4922446" y="3823716"/>
                  <a:pt x="4876672" y="3824732"/>
                </a:cubicBezTo>
                <a:cubicBezTo>
                  <a:pt x="4882468" y="3870960"/>
                  <a:pt x="4845474" y="3859911"/>
                  <a:pt x="4836268" y="3879977"/>
                </a:cubicBezTo>
                <a:cubicBezTo>
                  <a:pt x="4865335" y="3906901"/>
                  <a:pt x="4843513" y="3901313"/>
                  <a:pt x="4867125" y="3916553"/>
                </a:cubicBezTo>
                <a:cubicBezTo>
                  <a:pt x="4865591" y="3988689"/>
                  <a:pt x="4795182" y="4092829"/>
                  <a:pt x="4799444" y="4182491"/>
                </a:cubicBezTo>
                <a:cubicBezTo>
                  <a:pt x="4774980" y="4270502"/>
                  <a:pt x="4792710" y="4306443"/>
                  <a:pt x="4757421" y="4402836"/>
                </a:cubicBezTo>
                <a:cubicBezTo>
                  <a:pt x="4782396" y="4414266"/>
                  <a:pt x="4764496" y="4427982"/>
                  <a:pt x="4735599" y="4505960"/>
                </a:cubicBezTo>
                <a:cubicBezTo>
                  <a:pt x="4766200" y="4531741"/>
                  <a:pt x="4754778" y="4590542"/>
                  <a:pt x="4722728" y="4659376"/>
                </a:cubicBezTo>
                <a:cubicBezTo>
                  <a:pt x="4777026" y="4706620"/>
                  <a:pt x="4745658" y="4854575"/>
                  <a:pt x="4715824" y="4913630"/>
                </a:cubicBezTo>
                <a:cubicBezTo>
                  <a:pt x="4724689" y="4962525"/>
                  <a:pt x="4710028" y="5014341"/>
                  <a:pt x="4673203" y="5057902"/>
                </a:cubicBezTo>
                <a:cubicBezTo>
                  <a:pt x="4647376" y="5158740"/>
                  <a:pt x="4637658" y="5242179"/>
                  <a:pt x="4531449" y="5344668"/>
                </a:cubicBezTo>
                <a:cubicBezTo>
                  <a:pt x="4501530" y="5423535"/>
                  <a:pt x="4504087" y="5474843"/>
                  <a:pt x="4445187" y="5580126"/>
                </a:cubicBezTo>
                <a:cubicBezTo>
                  <a:pt x="4421746" y="5617337"/>
                  <a:pt x="4393701" y="5575808"/>
                  <a:pt x="4398901" y="5642229"/>
                </a:cubicBezTo>
                <a:cubicBezTo>
                  <a:pt x="4365828" y="5660898"/>
                  <a:pt x="4408448" y="5719572"/>
                  <a:pt x="4332158" y="5769483"/>
                </a:cubicBezTo>
                <a:cubicBezTo>
                  <a:pt x="4344774" y="5829681"/>
                  <a:pt x="4379125" y="5859272"/>
                  <a:pt x="4237627" y="5839333"/>
                </a:cubicBezTo>
                <a:cubicBezTo>
                  <a:pt x="3302458" y="5836539"/>
                  <a:pt x="2390219" y="5847588"/>
                  <a:pt x="1411578" y="5835142"/>
                </a:cubicBezTo>
                <a:cubicBezTo>
                  <a:pt x="1356002" y="5827522"/>
                  <a:pt x="1221322" y="5919724"/>
                  <a:pt x="1250730" y="5732399"/>
                </a:cubicBezTo>
                <a:cubicBezTo>
                  <a:pt x="1258061" y="4087495"/>
                  <a:pt x="1238967" y="2400427"/>
                  <a:pt x="1242462" y="760476"/>
                </a:cubicBezTo>
                <a:cubicBezTo>
                  <a:pt x="1346625" y="0"/>
                  <a:pt x="0" y="249174"/>
                  <a:pt x="4665106" y="210693"/>
                </a:cubicBezTo>
                <a:cubicBezTo>
                  <a:pt x="4904630" y="218821"/>
                  <a:pt x="5250449" y="185928"/>
                  <a:pt x="5465425" y="221488"/>
                </a:cubicBezTo>
                <a:cubicBezTo>
                  <a:pt x="5491995" y="234569"/>
                  <a:pt x="5482089" y="514604"/>
                  <a:pt x="5477614" y="542290"/>
                </a:cubicBezTo>
                <a:close/>
              </a:path>
            </a:pathLst>
          </a:cu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TextBox 5"/>
          <p:cNvSpPr txBox="1"/>
          <p:nvPr/>
        </p:nvSpPr>
        <p:spPr>
          <a:xfrm>
            <a:off x="7437744" y="2400300"/>
            <a:ext cx="9998689" cy="7386638"/>
          </a:xfrm>
          <a:prstGeom prst="rect">
            <a:avLst/>
          </a:prstGeom>
        </p:spPr>
        <p:txBody>
          <a:bodyPr wrap="square" lIns="0" tIns="0" rIns="0" bIns="0" rtlCol="0" anchor="t">
            <a:spAutoFit/>
          </a:bodyPr>
          <a:lstStyle/>
          <a:p>
            <a:pPr marL="802641"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rPr>
              <a:t>由於臺灣獼猴常在樹冠層活動的生態特性，這些個體不易被相機捕捉，因此需要人力到現場調查，能讓收集到的資料更全面</a:t>
            </a: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mn-cs"/>
                <a:sym typeface="Open Sans 1"/>
              </a:rPr>
              <a:t>。</a:t>
            </a:r>
            <a:endParaRPr kumimoji="0" lang="en-US" altLang="zh-TW"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mn-cs"/>
              <a:sym typeface="Open Sans 1"/>
            </a:endParaRPr>
          </a:p>
          <a:p>
            <a:pPr marL="802641"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mn-cs"/>
              <a:sym typeface="Open Sans 1"/>
            </a:endParaRPr>
          </a:p>
          <a:p>
            <a:pPr marL="802641"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mn-cs"/>
                <a:sym typeface="Open Sans 1"/>
              </a:rPr>
              <a:t>運用人力在野外調查的方式</a:t>
            </a:r>
            <a:r>
              <a:rPr kumimoji="0" lang="zh-TW" altLang="en-US" sz="32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sym typeface="Open Sans 1"/>
              </a:rPr>
              <a:t>可以區分猴群</a:t>
            </a: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mn-cs"/>
                <a:sym typeface="Open Sans 1"/>
              </a:rPr>
              <a:t>和</a:t>
            </a:r>
            <a:r>
              <a:rPr kumimoji="0" lang="zh-TW" altLang="en-US" sz="32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sym typeface="Open Sans 1"/>
              </a:rPr>
              <a:t>孤猴</a:t>
            </a: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mn-cs"/>
                <a:sym typeface="Open Sans 1"/>
              </a:rPr>
              <a:t>，而目前用自動相機的監測方式，無法區分記錄到的影像為猴群或孤猴。</a:t>
            </a:r>
            <a:endParaRPr kumimoji="0" lang="en-US" altLang="zh-TW"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mn-cs"/>
              <a:sym typeface="Open Sans 1"/>
            </a:endParaRPr>
          </a:p>
          <a:p>
            <a:pPr marL="802641"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mn-cs"/>
              <a:sym typeface="Open Sans 1"/>
            </a:endParaRPr>
          </a:p>
          <a:p>
            <a:pPr marL="802641"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mn-cs"/>
                <a:sym typeface="Open Sans 1"/>
              </a:rPr>
              <a:t>臺灣因為地形多變，尚無法估算每臺相機的有效偵測面積，以作為估算物種族群量的基礎。</a:t>
            </a:r>
            <a:endParaRPr kumimoji="0" lang="en-US" sz="3200" b="0" i="0" u="none" strike="noStrike" kern="1200" cap="none" spc="0" normalizeH="0" baseline="0" noProof="0" dirty="0">
              <a:ln>
                <a:noFill/>
              </a:ln>
              <a:solidFill>
                <a:srgbClr val="1A401F"/>
              </a:solidFill>
              <a:effectLst/>
              <a:uLnTx/>
              <a:uFillTx/>
              <a:latin typeface="微軟正黑體" panose="020B0604030504040204" pitchFamily="34" charset="-120"/>
              <a:ea typeface="微軟正黑體" panose="020B0604030504040204" pitchFamily="34" charset="-120"/>
              <a:cs typeface="Open Sans 1"/>
              <a:sym typeface="Open Sans 1"/>
            </a:endParaRPr>
          </a:p>
        </p:txBody>
      </p:sp>
      <p:sp>
        <p:nvSpPr>
          <p:cNvPr id="4" name="Freeform 4"/>
          <p:cNvSpPr/>
          <p:nvPr/>
        </p:nvSpPr>
        <p:spPr>
          <a:xfrm>
            <a:off x="6477000" y="0"/>
            <a:ext cx="11811000" cy="2037390"/>
          </a:xfrm>
          <a:custGeom>
            <a:avLst/>
            <a:gdLst/>
            <a:ahLst/>
            <a:cxnLst/>
            <a:rect l="l" t="t" r="r" b="b"/>
            <a:pathLst>
              <a:path w="4816592" h="812800">
                <a:moveTo>
                  <a:pt x="0" y="0"/>
                </a:moveTo>
                <a:lnTo>
                  <a:pt x="4816592" y="0"/>
                </a:lnTo>
                <a:lnTo>
                  <a:pt x="4816592" y="812800"/>
                </a:lnTo>
                <a:lnTo>
                  <a:pt x="0" y="812800"/>
                </a:lnTo>
                <a:close/>
              </a:path>
            </a:pathLst>
          </a:custGeom>
          <a:solidFill>
            <a:schemeClr val="accent3">
              <a:lumMod val="50000"/>
            </a:schemeClr>
          </a:solidFill>
        </p:spPr>
        <p:txBody>
          <a:bodyPr/>
          <a:lstStyle/>
          <a:p>
            <a:endParaRPr lang="zh-TW" altLang="en-US" dirty="0">
              <a:latin typeface="微軟正黑體" panose="020B0604030504040204" pitchFamily="34" charset="-120"/>
            </a:endParaRPr>
          </a:p>
        </p:txBody>
      </p:sp>
      <p:sp>
        <p:nvSpPr>
          <p:cNvPr id="6" name="TextBox 17"/>
          <p:cNvSpPr txBox="1"/>
          <p:nvPr/>
        </p:nvSpPr>
        <p:spPr>
          <a:xfrm>
            <a:off x="6626205" y="422378"/>
            <a:ext cx="11621765" cy="1192634"/>
          </a:xfrm>
          <a:prstGeom prst="rect">
            <a:avLst/>
          </a:prstGeom>
        </p:spPr>
        <p:txBody>
          <a:bodyPr wrap="square" lIns="0" tIns="0" rIns="0" bIns="0" rtlCol="0" anchor="t">
            <a:spAutoFit/>
          </a:bodyPr>
          <a:lstStyle/>
          <a:p>
            <a:pPr marL="0" marR="0" lvl="0" indent="0" algn="ctr" defTabSz="914400" rtl="0" eaLnBrk="1" fontAlgn="auto" latinLnBrk="0" hangingPunct="1">
              <a:lnSpc>
                <a:spcPts val="9250"/>
              </a:lnSpc>
              <a:spcBef>
                <a:spcPts val="0"/>
              </a:spcBef>
              <a:spcAft>
                <a:spcPts val="0"/>
              </a:spcAft>
              <a:buClrTx/>
              <a:buSzTx/>
              <a:buFontTx/>
              <a:buNone/>
              <a:tabLst/>
              <a:defRPr/>
            </a:pPr>
            <a:r>
              <a:rPr kumimoji="0" lang="zh-TW" altLang="en-US" sz="6607" b="1" i="0" u="none" strike="noStrike" kern="1200" cap="none" spc="0" normalizeH="0" baseline="0" noProof="0" dirty="0">
                <a:ln>
                  <a:noFill/>
                </a:ln>
                <a:solidFill>
                  <a:prstClr val="white"/>
                </a:solidFill>
                <a:effectLst/>
                <a:uLnTx/>
                <a:uFillTx/>
                <a:latin typeface="源樣黑體 B" panose="020B0800000000000000" pitchFamily="34" charset="-120"/>
                <a:ea typeface="源樣黑體 B" panose="020B0800000000000000" pitchFamily="34" charset="-120"/>
              </a:rPr>
              <a:t>臺灣獼猴 需運用傳統人力調查</a:t>
            </a:r>
            <a:endParaRPr kumimoji="0" lang="en-US" sz="6607" b="1" i="0" u="none" strike="noStrike" kern="1200" cap="none" spc="0" normalizeH="0" baseline="0" noProof="0" dirty="0">
              <a:ln>
                <a:noFill/>
              </a:ln>
              <a:solidFill>
                <a:prstClr val="white"/>
              </a:solidFill>
              <a:effectLst/>
              <a:uLnTx/>
              <a:uFillTx/>
              <a:latin typeface="源樣黑體 B" panose="020B0800000000000000" pitchFamily="34" charset="-120"/>
              <a:ea typeface="源樣黑體 B" panose="020B0800000000000000" pitchFamily="34" charset="-12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1B924E4C-50DF-F96E-F94B-187D9E43796A}"/>
              </a:ext>
            </a:extLst>
          </p:cNvPr>
          <p:cNvSpPr txBox="1"/>
          <p:nvPr/>
        </p:nvSpPr>
        <p:spPr>
          <a:xfrm>
            <a:off x="762000" y="647700"/>
            <a:ext cx="16673215" cy="1107996"/>
          </a:xfrm>
          <a:prstGeom prst="rect">
            <a:avLst/>
          </a:prstGeom>
          <a:noFill/>
        </p:spPr>
        <p:txBody>
          <a:bodyPr wrap="square">
            <a:spAutoFit/>
          </a:bodyPr>
          <a:lstStyle/>
          <a:p>
            <a:pPr lvl="0" algn="ctr">
              <a:defRPr/>
            </a:pPr>
            <a:r>
              <a:rPr kumimoji="0" lang="zh-TW" altLang="en-US" sz="66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持續培育鳥類調查人才</a:t>
            </a:r>
          </a:p>
        </p:txBody>
      </p:sp>
      <p:sp>
        <p:nvSpPr>
          <p:cNvPr id="3" name="文字方塊 2">
            <a:extLst>
              <a:ext uri="{FF2B5EF4-FFF2-40B4-BE49-F238E27FC236}">
                <a16:creationId xmlns:a16="http://schemas.microsoft.com/office/drawing/2014/main" id="{B56A023E-C1DA-81C8-0858-50D35BB98BDC}"/>
              </a:ext>
            </a:extLst>
          </p:cNvPr>
          <p:cNvSpPr txBox="1"/>
          <p:nvPr/>
        </p:nvSpPr>
        <p:spPr>
          <a:xfrm>
            <a:off x="738187" y="2933700"/>
            <a:ext cx="17105282" cy="5509200"/>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mn-ea"/>
                <a:cs typeface="+mn-cs"/>
              </a:rPr>
              <a:t>彙整各樣區的鳥種紀錄和環境照片等資料，提供給調查員進行鳥音跟鳥種辨識的預習，以利現場調查。</a:t>
            </a: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457200" indent="-457200">
              <a:buFont typeface="Arial" panose="020B0604020202020204" pitchFamily="34" charset="0"/>
              <a:buChar char="•"/>
              <a:defRPr/>
            </a:pPr>
            <a:r>
              <a:rPr lang="zh-TW" altLang="en-US" sz="3200" dirty="0">
                <a:solidFill>
                  <a:prstClr val="black"/>
                </a:solidFill>
                <a:latin typeface="+mn-ea"/>
              </a:rPr>
              <a:t>持續辦理鳥類調查和辨識的訓練課程，提升森林護管員的鳥種辨識能力。</a:t>
            </a:r>
          </a:p>
          <a:p>
            <a:pPr marR="0" lvl="0" algn="l" defTabSz="914400" rtl="0" eaLnBrk="1" fontAlgn="auto" latinLnBrk="0" hangingPunct="1">
              <a:lnSpc>
                <a:spcPct val="100000"/>
              </a:lnSpc>
              <a:spcBef>
                <a:spcPts val="0"/>
              </a:spcBef>
              <a:spcAft>
                <a:spcPts val="0"/>
              </a:spcAft>
              <a:buClrTx/>
              <a:buSzTx/>
              <a:tabLst/>
              <a:defRPr/>
            </a:pP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mn-ea"/>
                <a:cs typeface="+mn-cs"/>
              </a:rPr>
              <a:t>提供</a:t>
            </a:r>
            <a:r>
              <a:rPr kumimoji="0" lang="zh-TW" altLang="en-US" sz="3200" b="0" i="0" u="none" strike="noStrike" kern="1200" cap="none" spc="0" normalizeH="0" baseline="0" noProof="0" dirty="0">
                <a:ln>
                  <a:noFill/>
                </a:ln>
                <a:solidFill>
                  <a:srgbClr val="FF0000"/>
                </a:solidFill>
                <a:effectLst/>
                <a:uLnTx/>
                <a:uFillTx/>
                <a:latin typeface="+mn-ea"/>
                <a:cs typeface="+mn-cs"/>
              </a:rPr>
              <a:t>小班制實地演練的「現地調查指導班」之特殊課程</a:t>
            </a:r>
            <a:r>
              <a:rPr kumimoji="0" lang="zh-TW" altLang="en-US" sz="3200" b="0" i="0" u="none" strike="noStrike" kern="1200" cap="none" spc="0" normalizeH="0" baseline="0" noProof="0" dirty="0">
                <a:ln>
                  <a:noFill/>
                </a:ln>
                <a:solidFill>
                  <a:prstClr val="black"/>
                </a:solidFill>
                <a:effectLst/>
                <a:uLnTx/>
                <a:uFillTx/>
                <a:latin typeface="+mn-ea"/>
                <a:cs typeface="+mn-cs"/>
              </a:rPr>
              <a:t>，給想要加強現場辨識技巧的分署提出申請。</a:t>
            </a: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mn-ea"/>
                <a:cs typeface="+mn-cs"/>
              </a:rPr>
              <a:t>透過導師觀察學員實地調查演練的過程給予修正建議和指導，並且針對現場出現的鳥種、鳥音加強說明辨識技巧，所以傳授的內容能較初階班更貼近每位調查人員的特性需求和各樣區出現的鳥種。</a:t>
            </a:r>
            <a:endParaRPr kumimoji="0" lang="en-US" altLang="zh-TW" sz="3200" b="0" i="0" u="none" strike="noStrike" kern="1200" cap="none" spc="0" normalizeH="0" baseline="0" noProof="0" dirty="0">
              <a:ln>
                <a:noFill/>
              </a:ln>
              <a:solidFill>
                <a:prstClr val="black"/>
              </a:solidFill>
              <a:effectLst/>
              <a:uLnTx/>
              <a:uFillTx/>
              <a:latin typeface="+mn-ea"/>
              <a:cs typeface="+mn-cs"/>
            </a:endParaRPr>
          </a:p>
        </p:txBody>
      </p:sp>
    </p:spTree>
    <p:extLst>
      <p:ext uri="{BB962C8B-B14F-4D97-AF65-F5344CB8AC3E}">
        <p14:creationId xmlns:p14="http://schemas.microsoft.com/office/powerpoint/2010/main" val="2113864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F2E4"/>
        </a:solid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D083C49-A649-F717-273D-E01E72B88FFE}"/>
              </a:ext>
            </a:extLst>
          </p:cNvPr>
          <p:cNvSpPr txBox="1"/>
          <p:nvPr/>
        </p:nvSpPr>
        <p:spPr>
          <a:xfrm>
            <a:off x="3383448" y="481335"/>
            <a:ext cx="11995592"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2025</a:t>
            </a:r>
            <a:r>
              <a:rPr kumimoji="0" lang="zh-TW" altLang="en-US" sz="9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年 預計執行項目</a:t>
            </a:r>
          </a:p>
        </p:txBody>
      </p:sp>
      <p:grpSp>
        <p:nvGrpSpPr>
          <p:cNvPr id="15" name="群組 14">
            <a:extLst>
              <a:ext uri="{FF2B5EF4-FFF2-40B4-BE49-F238E27FC236}">
                <a16:creationId xmlns:a16="http://schemas.microsoft.com/office/drawing/2014/main" id="{27A7A43E-9B49-CE6F-2BAC-5D0E7C2F52E2}"/>
              </a:ext>
            </a:extLst>
          </p:cNvPr>
          <p:cNvGrpSpPr/>
          <p:nvPr/>
        </p:nvGrpSpPr>
        <p:grpSpPr>
          <a:xfrm>
            <a:off x="6916464" y="2393100"/>
            <a:ext cx="10990536" cy="6394695"/>
            <a:chOff x="6916464" y="2393100"/>
            <a:chExt cx="10990536" cy="6394695"/>
          </a:xfrm>
        </p:grpSpPr>
        <p:sp>
          <p:nvSpPr>
            <p:cNvPr id="12" name="矩形: 圓角 11">
              <a:extLst>
                <a:ext uri="{FF2B5EF4-FFF2-40B4-BE49-F238E27FC236}">
                  <a16:creationId xmlns:a16="http://schemas.microsoft.com/office/drawing/2014/main" id="{E62C928D-972B-786A-A31F-BDC66CB8F811}"/>
                </a:ext>
              </a:extLst>
            </p:cNvPr>
            <p:cNvSpPr/>
            <p:nvPr/>
          </p:nvSpPr>
          <p:spPr>
            <a:xfrm>
              <a:off x="6916464" y="2393100"/>
              <a:ext cx="10990536" cy="6394695"/>
            </a:xfrm>
            <a:prstGeom prst="roundRect">
              <a:avLst/>
            </a:prstGeom>
            <a:solidFill>
              <a:schemeClr val="bg1">
                <a:alpha val="5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sp>
          <p:nvSpPr>
            <p:cNvPr id="4" name="文字方塊 3">
              <a:extLst>
                <a:ext uri="{FF2B5EF4-FFF2-40B4-BE49-F238E27FC236}">
                  <a16:creationId xmlns:a16="http://schemas.microsoft.com/office/drawing/2014/main" id="{A79FA270-87B8-8D8A-2795-3374FC1721AF}"/>
                </a:ext>
              </a:extLst>
            </p:cNvPr>
            <p:cNvSpPr txBox="1"/>
            <p:nvPr/>
          </p:nvSpPr>
          <p:spPr>
            <a:xfrm>
              <a:off x="7263036" y="2548172"/>
              <a:ext cx="10297393" cy="618630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調查訓練班</a:t>
              </a:r>
              <a:endParaRPr kumimoji="0" lang="en-US" altLang="zh-TW" sz="4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初階班：</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場，預計</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月辦理，</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日課程</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含戶外實習</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endPar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進階班 </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場，預計</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月辦理，低海拔森林鳥種。</a:t>
              </a:r>
              <a:endPar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個別指導</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精緻小班或高效個人班</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：針對有</a:t>
              </a:r>
              <a:r>
                <a:rPr lang="zh-TW" altLang="en-US" sz="3600" dirty="0">
                  <a:solidFill>
                    <a:prstClr val="black"/>
                  </a:solidFill>
                  <a:latin typeface="微軟正黑體" panose="020B0604030504040204" pitchFamily="34" charset="-120"/>
                  <a:ea typeface="微軟正黑體" panose="020B0604030504040204" pitchFamily="34" charset="-120"/>
                </a:rPr>
                <a:t>需求</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或有潛力的調查人員</a:t>
              </a:r>
              <a:endPar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課程問卷</a:t>
              </a:r>
            </a:p>
          </p:txBody>
        </p:sp>
      </p:grpSp>
      <p:grpSp>
        <p:nvGrpSpPr>
          <p:cNvPr id="14" name="群組 13">
            <a:extLst>
              <a:ext uri="{FF2B5EF4-FFF2-40B4-BE49-F238E27FC236}">
                <a16:creationId xmlns:a16="http://schemas.microsoft.com/office/drawing/2014/main" id="{216F3099-A38F-E18F-4318-1955140E5A75}"/>
              </a:ext>
            </a:extLst>
          </p:cNvPr>
          <p:cNvGrpSpPr/>
          <p:nvPr/>
        </p:nvGrpSpPr>
        <p:grpSpPr>
          <a:xfrm>
            <a:off x="990600" y="2484672"/>
            <a:ext cx="5410200" cy="7896428"/>
            <a:chOff x="2110116" y="2387355"/>
            <a:chExt cx="4700916" cy="13467454"/>
          </a:xfrm>
        </p:grpSpPr>
        <p:sp>
          <p:nvSpPr>
            <p:cNvPr id="10" name="矩形: 圓角 9">
              <a:extLst>
                <a:ext uri="{FF2B5EF4-FFF2-40B4-BE49-F238E27FC236}">
                  <a16:creationId xmlns:a16="http://schemas.microsoft.com/office/drawing/2014/main" id="{EF13D5DF-0192-6A8B-AFB2-BDA8A09C1245}"/>
                </a:ext>
              </a:extLst>
            </p:cNvPr>
            <p:cNvSpPr/>
            <p:nvPr/>
          </p:nvSpPr>
          <p:spPr>
            <a:xfrm>
              <a:off x="2110116" y="2387355"/>
              <a:ext cx="4700916" cy="9473145"/>
            </a:xfrm>
            <a:prstGeom prst="roundRect">
              <a:avLst/>
            </a:prstGeom>
            <a:solidFill>
              <a:schemeClr val="bg1">
                <a:alpha val="5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sp>
          <p:nvSpPr>
            <p:cNvPr id="9" name="文字方塊 8">
              <a:extLst>
                <a:ext uri="{FF2B5EF4-FFF2-40B4-BE49-F238E27FC236}">
                  <a16:creationId xmlns:a16="http://schemas.microsoft.com/office/drawing/2014/main" id="{DFCDB5CC-28B7-8BD5-5342-50054586F854}"/>
                </a:ext>
              </a:extLst>
            </p:cNvPr>
            <p:cNvSpPr txBox="1"/>
            <p:nvPr/>
          </p:nvSpPr>
          <p:spPr>
            <a:xfrm>
              <a:off x="2265469" y="2548171"/>
              <a:ext cx="4416647" cy="1330663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5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持續監測</a:t>
              </a:r>
              <a:endParaRPr kumimoji="0" lang="en-US" altLang="zh-TW" sz="5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臺灣獼猴</a:t>
              </a:r>
              <a:endPar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R="0" lvl="0" algn="l" defTabSz="914400" rtl="0" eaLnBrk="1" fontAlgn="auto" latinLnBrk="0" hangingPunct="1">
                <a:lnSpc>
                  <a:spcPct val="150000"/>
                </a:lnSpc>
                <a:spcBef>
                  <a:spcPts val="0"/>
                </a:spcBef>
                <a:spcAft>
                  <a:spcPts val="0"/>
                </a:spcAft>
                <a:buClrTx/>
                <a:buSzTx/>
                <a:tabLst/>
                <a:defRPr/>
              </a:pPr>
              <a:r>
                <a:rPr lang="zh-TW" altLang="en-US" sz="4000" dirty="0">
                  <a:solidFill>
                    <a:prstClr val="black"/>
                  </a:solidFill>
                  <a:latin typeface="微軟正黑體" panose="020B0604030504040204" pitchFamily="34" charset="-120"/>
                  <a:ea typeface="微軟正黑體" panose="020B0604030504040204" pitchFamily="34" charset="-120"/>
                </a:rPr>
                <a:t>   族群變動趨勢指標</a:t>
              </a:r>
              <a:endParaRPr lang="en-US" altLang="zh-TW" sz="4000" dirty="0">
                <a:solidFill>
                  <a:prstClr val="black"/>
                </a:solidFill>
                <a:latin typeface="微軟正黑體" panose="020B0604030504040204" pitchFamily="34" charset="-120"/>
                <a:ea typeface="微軟正黑體" panose="020B0604030504040204" pitchFamily="34" charset="-120"/>
              </a:endParaRPr>
            </a:p>
            <a:p>
              <a:pPr marR="0" lvl="0" algn="l" defTabSz="914400" rtl="0" eaLnBrk="1" fontAlgn="auto" latinLnBrk="0" hangingPunct="1">
                <a:lnSpc>
                  <a:spcPct val="150000"/>
                </a:lnSpc>
                <a:spcBef>
                  <a:spcPts val="0"/>
                </a:spcBef>
                <a:spcAft>
                  <a:spcPts val="0"/>
                </a:spcAft>
                <a:buClrTx/>
                <a:buSzTx/>
                <a:tabLst/>
                <a:defRPr/>
              </a:pPr>
              <a:r>
                <a:rPr kumimoji="0" lang="zh-TW" altLang="en-US"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族群量估算</a:t>
              </a:r>
              <a:endPar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臺灣繁殖鳥類</a:t>
              </a:r>
              <a:endPar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R="0" lvl="0" algn="l" defTabSz="914400" rtl="0" eaLnBrk="1" fontAlgn="auto" latinLnBrk="0" hangingPunct="1">
                <a:lnSpc>
                  <a:spcPct val="150000"/>
                </a:lnSpc>
                <a:spcBef>
                  <a:spcPts val="0"/>
                </a:spcBef>
                <a:spcAft>
                  <a:spcPts val="0"/>
                </a:spcAft>
                <a:buClrTx/>
                <a:buSzTx/>
                <a:tabLst/>
                <a:defRPr/>
              </a:pPr>
              <a:r>
                <a:rPr lang="zh-TW" altLang="en-US" sz="4000" dirty="0">
                  <a:solidFill>
                    <a:prstClr val="black"/>
                  </a:solidFill>
                  <a:latin typeface="微軟正黑體" panose="020B0604030504040204" pitchFamily="34" charset="-120"/>
                  <a:ea typeface="微軟正黑體" panose="020B0604030504040204" pitchFamily="34" charset="-120"/>
                </a:rPr>
                <a:t>  </a:t>
              </a:r>
              <a:endPar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R="0" lvl="0" algn="l" defTabSz="914400" rtl="0" eaLnBrk="1" fontAlgn="auto" latinLnBrk="0" hangingPunct="1">
                <a:lnSpc>
                  <a:spcPct val="150000"/>
                </a:lnSpc>
                <a:spcBef>
                  <a:spcPts val="0"/>
                </a:spcBef>
                <a:spcAft>
                  <a:spcPts val="0"/>
                </a:spcAft>
                <a:buClrTx/>
                <a:buSzTx/>
                <a:tabLst/>
                <a:defRPr/>
              </a:pPr>
              <a:endParaRPr kumimoji="0" lang="zh-TW" altLang="en-US"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pic>
        <p:nvPicPr>
          <p:cNvPr id="5" name="圖片 4" descr="一張含有 美工圖案, 圖解, 卡通 的圖片&#10;&#10;自動產生的描述">
            <a:extLst>
              <a:ext uri="{FF2B5EF4-FFF2-40B4-BE49-F238E27FC236}">
                <a16:creationId xmlns:a16="http://schemas.microsoft.com/office/drawing/2014/main" id="{59C54155-774A-9C62-7D91-BCCDB5161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77" y="7226875"/>
            <a:ext cx="4022245" cy="3015212"/>
          </a:xfrm>
          <a:prstGeom prst="rect">
            <a:avLst/>
          </a:prstGeom>
        </p:spPr>
      </p:pic>
    </p:spTree>
    <p:extLst>
      <p:ext uri="{BB962C8B-B14F-4D97-AF65-F5344CB8AC3E}">
        <p14:creationId xmlns:p14="http://schemas.microsoft.com/office/powerpoint/2010/main" val="14532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6E9"/>
        </a:solidFill>
        <a:effectLst/>
      </p:bgPr>
    </p:bg>
    <p:spTree>
      <p:nvGrpSpPr>
        <p:cNvPr id="1" name=""/>
        <p:cNvGrpSpPr/>
        <p:nvPr/>
      </p:nvGrpSpPr>
      <p:grpSpPr>
        <a:xfrm>
          <a:off x="0" y="0"/>
          <a:ext cx="0" cy="0"/>
          <a:chOff x="0" y="0"/>
          <a:chExt cx="0" cy="0"/>
        </a:xfrm>
      </p:grpSpPr>
      <p:pic>
        <p:nvPicPr>
          <p:cNvPr id="7" name="圖片 6" descr="一張含有 美工圖案, 圖解, 卡通 的圖片&#10;&#10;自動產生的描述">
            <a:extLst>
              <a:ext uri="{FF2B5EF4-FFF2-40B4-BE49-F238E27FC236}">
                <a16:creationId xmlns:a16="http://schemas.microsoft.com/office/drawing/2014/main" id="{451D1444-E396-5750-67BA-4D71B3F825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018784" y="4114796"/>
            <a:ext cx="8287608" cy="6212673"/>
          </a:xfrm>
          <a:prstGeom prst="rect">
            <a:avLst/>
          </a:prstGeom>
        </p:spPr>
      </p:pic>
      <p:sp>
        <p:nvSpPr>
          <p:cNvPr id="2" name="矩形: 圓角 1">
            <a:extLst>
              <a:ext uri="{FF2B5EF4-FFF2-40B4-BE49-F238E27FC236}">
                <a16:creationId xmlns:a16="http://schemas.microsoft.com/office/drawing/2014/main" id="{AC09BF48-80DA-2E79-F9E5-4E6B2DDB973C}"/>
              </a:ext>
            </a:extLst>
          </p:cNvPr>
          <p:cNvSpPr/>
          <p:nvPr/>
        </p:nvSpPr>
        <p:spPr>
          <a:xfrm>
            <a:off x="1214741" y="2008466"/>
            <a:ext cx="10901059" cy="8011834"/>
          </a:xfrm>
          <a:prstGeom prst="roundRect">
            <a:avLst/>
          </a:prstGeom>
          <a:solidFill>
            <a:schemeClr val="bg1">
              <a:alpha val="5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8407BAC4-08D3-EB58-1B08-9784B0B6CC1C}"/>
              </a:ext>
            </a:extLst>
          </p:cNvPr>
          <p:cNvSpPr txBox="1"/>
          <p:nvPr/>
        </p:nvSpPr>
        <p:spPr>
          <a:xfrm>
            <a:off x="1747176" y="2246392"/>
            <a:ext cx="10368624" cy="7017306"/>
          </a:xfrm>
          <a:prstGeom prst="rect">
            <a:avLst/>
          </a:prstGeom>
          <a:noFill/>
        </p:spPr>
        <p:txBody>
          <a:bodyPr wrap="square" rtlCol="0">
            <a:spAutoFit/>
          </a:bodyPr>
          <a:lstStyle/>
          <a:p>
            <a:pPr>
              <a:lnSpc>
                <a:spcPct val="150000"/>
              </a:lnSpc>
            </a:pPr>
            <a:r>
              <a:rPr lang="zh-TW" altLang="en-US" sz="4800" b="1" dirty="0">
                <a:solidFill>
                  <a:prstClr val="black"/>
                </a:solidFill>
                <a:latin typeface="微軟正黑體" panose="020B0604030504040204" pitchFamily="34" charset="-120"/>
                <a:ea typeface="微軟正黑體" panose="020B0604030504040204" pitchFamily="34" charset="-120"/>
              </a:rPr>
              <a:t>成果推廣</a:t>
            </a:r>
            <a:endPar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571500" indent="-571500">
              <a:lnSpc>
                <a:spcPct val="150000"/>
              </a:lnSpc>
              <a:buFont typeface="Arial" panose="020B0604020202020204" pitchFamily="34" charset="0"/>
              <a:buChar char="•"/>
            </a:pPr>
            <a:r>
              <a:rPr lang="en-US" altLang="zh-TW" sz="3600" dirty="0">
                <a:solidFill>
                  <a:prstClr val="black"/>
                </a:solidFill>
                <a:latin typeface="微軟正黑體" panose="020B0604030504040204" pitchFamily="34" charset="-120"/>
              </a:rPr>
              <a:t>FB</a:t>
            </a:r>
            <a:r>
              <a:rPr lang="zh-TW" altLang="en-US" sz="3600" dirty="0">
                <a:solidFill>
                  <a:prstClr val="black"/>
                </a:solidFill>
                <a:latin typeface="微軟正黑體" panose="020B0604030504040204" pitchFamily="34" charset="-120"/>
              </a:rPr>
              <a:t>貼文提供</a:t>
            </a:r>
            <a:endParaRPr lang="en-US" altLang="zh-TW" sz="3600" dirty="0">
              <a:solidFill>
                <a:prstClr val="black"/>
              </a:solidFill>
              <a:latin typeface="微軟正黑體" panose="020B0604030504040204" pitchFamily="34" charset="-120"/>
            </a:endParaRPr>
          </a:p>
          <a:p>
            <a:pPr marL="1028700" lvl="1" indent="-571500">
              <a:lnSpc>
                <a:spcPct val="150000"/>
              </a:lnSpc>
              <a:buFont typeface="Arial" panose="020B0604020202020204" pitchFamily="34" charset="0"/>
              <a:buChar char="•"/>
            </a:pP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臺灣獼猴整合後的監測成果呈現</a:t>
            </a:r>
            <a:endPar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1028700" lvl="1" indent="-571500">
              <a:lnSpc>
                <a:spcPct val="150000"/>
              </a:lnSpc>
              <a:buFont typeface="Arial" panose="020B0604020202020204" pitchFamily="34" charset="0"/>
              <a:buChar char="•"/>
            </a:pP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調查人員專訪文章及素材提供</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(4</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篇</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571500" indent="-571500">
              <a:lnSpc>
                <a:spcPct val="150000"/>
              </a:lnSpc>
              <a:buFont typeface="Arial" panose="020B0604020202020204" pitchFamily="34" charset="0"/>
              <a:buChar char="•"/>
            </a:pPr>
            <a:r>
              <a:rPr lang="zh-TW" altLang="en-US" sz="3600" dirty="0">
                <a:solidFill>
                  <a:prstClr val="black"/>
                </a:solidFill>
                <a:latin typeface="微軟正黑體" panose="020B0604030504040204" pitchFamily="34" charset="-120"/>
              </a:rPr>
              <a:t>投稿自然保育季刊</a:t>
            </a:r>
            <a:endPar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1028700" lvl="1" indent="-571500">
              <a:lnSpc>
                <a:spcPct val="150000"/>
              </a:lnSpc>
              <a:buFont typeface="Arial" panose="020B0604020202020204" pitchFamily="34" charset="0"/>
              <a:buChar char="•"/>
            </a:pP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投入監測的人物介紹文</a:t>
            </a:r>
            <a:r>
              <a:rPr lang="en-US" altLang="zh-TW" sz="3600" noProof="0" dirty="0">
                <a:solidFill>
                  <a:prstClr val="black"/>
                </a:solidFill>
                <a:latin typeface="微軟正黑體" panose="020B0604030504040204" pitchFamily="34" charset="-120"/>
                <a:ea typeface="微軟正黑體" panose="020B0604030504040204" pitchFamily="34" charset="-120"/>
              </a:rPr>
              <a:t>1</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篇 </a:t>
            </a:r>
            <a:endPar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lvl="1">
              <a:lnSpc>
                <a:spcPct val="150000"/>
              </a:lnSpc>
            </a:pPr>
            <a:r>
              <a:rPr lang="zh-TW" altLang="en-US" sz="3600" dirty="0">
                <a:solidFill>
                  <a:prstClr val="black"/>
                </a:solidFill>
                <a:latin typeface="微軟正黑體" panose="020B0604030504040204" pitchFamily="34" charset="-120"/>
                <a:ea typeface="微軟正黑體" panose="020B0604030504040204" pitchFamily="34" charset="-120"/>
              </a:rPr>
              <a:t>    </a:t>
            </a:r>
            <a:r>
              <a:rPr lang="en-US" altLang="zh-TW" sz="3600" dirty="0">
                <a:solidFill>
                  <a:prstClr val="black"/>
                </a:solidFill>
                <a:latin typeface="微軟正黑體" panose="020B0604030504040204" pitchFamily="34" charset="-120"/>
              </a:rPr>
              <a:t>(</a:t>
            </a:r>
            <a:r>
              <a:rPr lang="zh-TW" altLang="en-US" sz="3600" dirty="0">
                <a:solidFill>
                  <a:prstClr val="black"/>
                </a:solidFill>
                <a:latin typeface="微軟正黑體" panose="020B0604030504040204" pitchFamily="34" charset="-120"/>
              </a:rPr>
              <a:t>每篇以</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位人物的主題式綜整呈現</a:t>
            </a: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a:t>
            </a:r>
            <a:r>
              <a:rPr kumimoji="0" lang="zh-TW" altLang="en-US" sz="3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篇人物新的專訪文章</a:t>
            </a:r>
          </a:p>
        </p:txBody>
      </p:sp>
      <p:grpSp>
        <p:nvGrpSpPr>
          <p:cNvPr id="8" name="群組 7">
            <a:extLst>
              <a:ext uri="{FF2B5EF4-FFF2-40B4-BE49-F238E27FC236}">
                <a16:creationId xmlns:a16="http://schemas.microsoft.com/office/drawing/2014/main" id="{8CB3151F-A676-7B68-251E-66D89C7E3748}"/>
              </a:ext>
            </a:extLst>
          </p:cNvPr>
          <p:cNvGrpSpPr/>
          <p:nvPr/>
        </p:nvGrpSpPr>
        <p:grpSpPr>
          <a:xfrm>
            <a:off x="12225285" y="2050997"/>
            <a:ext cx="5358531" cy="4006905"/>
            <a:chOff x="-1054191" y="8918465"/>
            <a:chExt cx="5623034" cy="3056605"/>
          </a:xfrm>
        </p:grpSpPr>
        <p:sp>
          <p:nvSpPr>
            <p:cNvPr id="5" name="矩形: 圓角 4">
              <a:extLst>
                <a:ext uri="{FF2B5EF4-FFF2-40B4-BE49-F238E27FC236}">
                  <a16:creationId xmlns:a16="http://schemas.microsoft.com/office/drawing/2014/main" id="{C3B21709-4887-AC52-ADF6-B9819D25A624}"/>
                </a:ext>
              </a:extLst>
            </p:cNvPr>
            <p:cNvSpPr/>
            <p:nvPr/>
          </p:nvSpPr>
          <p:spPr>
            <a:xfrm>
              <a:off x="-1054191" y="8918465"/>
              <a:ext cx="5623034" cy="3056605"/>
            </a:xfrm>
            <a:prstGeom prst="roundRect">
              <a:avLst/>
            </a:prstGeom>
            <a:solidFill>
              <a:schemeClr val="bg1">
                <a:alpha val="5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sp>
          <p:nvSpPr>
            <p:cNvPr id="4" name="文字方塊 3">
              <a:extLst>
                <a:ext uri="{FF2B5EF4-FFF2-40B4-BE49-F238E27FC236}">
                  <a16:creationId xmlns:a16="http://schemas.microsoft.com/office/drawing/2014/main" id="{5CBE8ACB-5427-2D8C-9EDE-65ECD93DF667}"/>
                </a:ext>
              </a:extLst>
            </p:cNvPr>
            <p:cNvSpPr txBox="1"/>
            <p:nvPr/>
          </p:nvSpPr>
          <p:spPr>
            <a:xfrm>
              <a:off x="-328420" y="9067519"/>
              <a:ext cx="3797096" cy="845217"/>
            </a:xfrm>
            <a:prstGeom prst="rect">
              <a:avLst/>
            </a:prstGeom>
            <a:noFill/>
          </p:spPr>
          <p:txBody>
            <a:bodyPr wrap="square" rtlCol="0">
              <a:spAutoFit/>
            </a:bodyPr>
            <a:lstStyle/>
            <a:p>
              <a:pPr>
                <a:lnSpc>
                  <a:spcPct val="150000"/>
                </a:lnSpc>
                <a:defRPr/>
              </a:pPr>
              <a:r>
                <a:rPr lang="zh-TW" altLang="en-US" sz="4400" b="1" dirty="0">
                  <a:solidFill>
                    <a:prstClr val="black"/>
                  </a:solidFill>
                  <a:latin typeface="微軟正黑體" panose="020B0604030504040204" pitchFamily="34" charset="-120"/>
                </a:rPr>
                <a:t>撰寫</a:t>
              </a:r>
              <a:r>
                <a:rPr lang="zh-TW" altLang="en-US" sz="4400" b="1" dirty="0">
                  <a:solidFill>
                    <a:prstClr val="black"/>
                  </a:solidFill>
                  <a:latin typeface="微軟正黑體" panose="020B0604030504040204" pitchFamily="34" charset="-120"/>
                  <a:ea typeface="微軟正黑體" panose="020B0604030504040204" pitchFamily="34" charset="-120"/>
                </a:rPr>
                <a:t>成果報告</a:t>
              </a:r>
            </a:p>
          </p:txBody>
        </p:sp>
      </p:grpSp>
      <p:sp>
        <p:nvSpPr>
          <p:cNvPr id="6" name="文字方塊 5">
            <a:extLst>
              <a:ext uri="{FF2B5EF4-FFF2-40B4-BE49-F238E27FC236}">
                <a16:creationId xmlns:a16="http://schemas.microsoft.com/office/drawing/2014/main" id="{3376A495-5D27-14FF-1F1E-1C5F45A99C7A}"/>
              </a:ext>
            </a:extLst>
          </p:cNvPr>
          <p:cNvSpPr txBox="1"/>
          <p:nvPr/>
        </p:nvSpPr>
        <p:spPr>
          <a:xfrm>
            <a:off x="3383448" y="481335"/>
            <a:ext cx="11521103"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2025</a:t>
            </a:r>
            <a:r>
              <a:rPr kumimoji="0" lang="zh-TW" altLang="en-US" sz="9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年預計執行項目</a:t>
            </a:r>
          </a:p>
        </p:txBody>
      </p:sp>
    </p:spTree>
    <p:extLst>
      <p:ext uri="{BB962C8B-B14F-4D97-AF65-F5344CB8AC3E}">
        <p14:creationId xmlns:p14="http://schemas.microsoft.com/office/powerpoint/2010/main" val="2611132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5401" y="5976"/>
            <a:ext cx="14064948" cy="10287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5104" y="5977"/>
            <a:ext cx="14659148" cy="10287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文字方塊 1">
            <a:extLst>
              <a:ext uri="{FF2B5EF4-FFF2-40B4-BE49-F238E27FC236}">
                <a16:creationId xmlns:a16="http://schemas.microsoft.com/office/drawing/2014/main" id="{2AC06644-4FC8-3E50-64AC-3EF88AEAF58A}"/>
              </a:ext>
            </a:extLst>
          </p:cNvPr>
          <p:cNvSpPr txBox="1"/>
          <p:nvPr/>
        </p:nvSpPr>
        <p:spPr>
          <a:xfrm>
            <a:off x="5254096" y="2313603"/>
            <a:ext cx="7780263" cy="358187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zh-TW" altLang="en-US" sz="7800" kern="1200" dirty="0">
                <a:solidFill>
                  <a:schemeClr val="tx2"/>
                </a:solidFill>
                <a:latin typeface="微軟正黑體" panose="020B0604030504040204" pitchFamily="34" charset="-120"/>
                <a:ea typeface="微軟正黑體" panose="020B0604030504040204" pitchFamily="34" charset="-120"/>
                <a:cs typeface="+mj-cs"/>
              </a:rPr>
              <a:t>感謝聆聽，</a:t>
            </a:r>
            <a:endParaRPr lang="en-US" altLang="zh-TW" sz="7800" kern="1200" dirty="0">
              <a:solidFill>
                <a:schemeClr val="tx2"/>
              </a:solidFill>
              <a:latin typeface="微軟正黑體" panose="020B0604030504040204" pitchFamily="34" charset="-120"/>
              <a:ea typeface="微軟正黑體" panose="020B0604030504040204" pitchFamily="34" charset="-120"/>
              <a:cs typeface="+mj-cs"/>
            </a:endParaRPr>
          </a:p>
          <a:p>
            <a:pPr algn="ctr">
              <a:lnSpc>
                <a:spcPct val="90000"/>
              </a:lnSpc>
              <a:spcBef>
                <a:spcPct val="0"/>
              </a:spcBef>
              <a:spcAft>
                <a:spcPts val="600"/>
              </a:spcAft>
            </a:pPr>
            <a:r>
              <a:rPr lang="zh-TW" altLang="en-US" sz="7800" kern="1200" dirty="0">
                <a:solidFill>
                  <a:schemeClr val="tx2"/>
                </a:solidFill>
                <a:latin typeface="微軟正黑體" panose="020B0604030504040204" pitchFamily="34" charset="-120"/>
                <a:ea typeface="微軟正黑體" panose="020B0604030504040204" pitchFamily="34" charset="-120"/>
                <a:cs typeface="+mj-cs"/>
              </a:rPr>
              <a:t>歡迎提問</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6233"/>
            <a:ext cx="3772421" cy="3261500"/>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4528590" y="7025499"/>
            <a:ext cx="3772422" cy="3261500"/>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40808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3020335" cy="10287000"/>
          </a:xfrm>
          <a:prstGeom prst="rect">
            <a:avLst/>
          </a:prstGeom>
          <a:solidFill>
            <a:srgbClr val="1A401F">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 name="文字方塊 3">
            <a:extLst>
              <a:ext uri="{FF2B5EF4-FFF2-40B4-BE49-F238E27FC236}">
                <a16:creationId xmlns:a16="http://schemas.microsoft.com/office/drawing/2014/main" id="{D0F3852B-92F8-96D6-1FC2-B0A95F03336A}"/>
              </a:ext>
            </a:extLst>
          </p:cNvPr>
          <p:cNvSpPr txBox="1"/>
          <p:nvPr/>
        </p:nvSpPr>
        <p:spPr>
          <a:xfrm>
            <a:off x="960120" y="3111544"/>
            <a:ext cx="4128531" cy="4063913"/>
          </a:xfrm>
          <a:prstGeom prst="ellipse">
            <a:avLst/>
          </a:prstGeom>
          <a:solidFill>
            <a:srgbClr val="1A401F"/>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zh-TW" sz="3900" kern="1200" dirty="0">
                <a:solidFill>
                  <a:srgbClr val="FFFFFF"/>
                </a:solidFill>
                <a:latin typeface="+mn-ea"/>
                <a:cs typeface="+mj-cs"/>
              </a:rPr>
              <a:t>2024</a:t>
            </a:r>
            <a:r>
              <a:rPr lang="zh-TW" altLang="en-US" sz="3900" kern="1200" dirty="0">
                <a:solidFill>
                  <a:srgbClr val="FFFFFF"/>
                </a:solidFill>
                <a:latin typeface="+mn-ea"/>
                <a:cs typeface="+mj-cs"/>
              </a:rPr>
              <a:t>年</a:t>
            </a:r>
            <a:endParaRPr lang="en-US" altLang="zh-TW" sz="3900" kern="1200" dirty="0">
              <a:solidFill>
                <a:srgbClr val="FFFFFF"/>
              </a:solidFill>
              <a:latin typeface="+mn-ea"/>
              <a:cs typeface="+mj-cs"/>
            </a:endParaRPr>
          </a:p>
          <a:p>
            <a:pPr algn="ctr">
              <a:lnSpc>
                <a:spcPct val="90000"/>
              </a:lnSpc>
              <a:spcBef>
                <a:spcPct val="0"/>
              </a:spcBef>
              <a:spcAft>
                <a:spcPts val="600"/>
              </a:spcAft>
            </a:pPr>
            <a:r>
              <a:rPr lang="zh-TW" altLang="en-US" sz="3900" kern="1200" dirty="0">
                <a:solidFill>
                  <a:srgbClr val="FFFFFF"/>
                </a:solidFill>
                <a:latin typeface="+mn-ea"/>
                <a:cs typeface="+mj-cs"/>
              </a:rPr>
              <a:t>繁殖鳥類新增認養樣區</a:t>
            </a:r>
          </a:p>
        </p:txBody>
      </p:sp>
      <p:graphicFrame>
        <p:nvGraphicFramePr>
          <p:cNvPr id="5" name="表格 4">
            <a:extLst>
              <a:ext uri="{FF2B5EF4-FFF2-40B4-BE49-F238E27FC236}">
                <a16:creationId xmlns:a16="http://schemas.microsoft.com/office/drawing/2014/main" id="{665EC264-6811-4C57-26AB-C823D1E62C0A}"/>
              </a:ext>
            </a:extLst>
          </p:cNvPr>
          <p:cNvGraphicFramePr>
            <a:graphicFrameLocks noGrp="1"/>
          </p:cNvGraphicFramePr>
          <p:nvPr>
            <p:extLst>
              <p:ext uri="{D42A27DB-BD31-4B8C-83A1-F6EECF244321}">
                <p14:modId xmlns:p14="http://schemas.microsoft.com/office/powerpoint/2010/main" val="4285786120"/>
              </p:ext>
            </p:extLst>
          </p:nvPr>
        </p:nvGraphicFramePr>
        <p:xfrm>
          <a:off x="6248400" y="190500"/>
          <a:ext cx="9829800" cy="9286988"/>
        </p:xfrm>
        <a:graphic>
          <a:graphicData uri="http://schemas.openxmlformats.org/drawingml/2006/table">
            <a:tbl>
              <a:tblPr firstRow="1" firstCol="1" bandRow="1">
                <a:tableStyleId>{9D7B26C5-4107-4FEC-AEDC-1716B250A1EF}</a:tableStyleId>
              </a:tblPr>
              <a:tblGrid>
                <a:gridCol w="914400">
                  <a:extLst>
                    <a:ext uri="{9D8B030D-6E8A-4147-A177-3AD203B41FA5}">
                      <a16:colId xmlns:a16="http://schemas.microsoft.com/office/drawing/2014/main" val="1702752454"/>
                    </a:ext>
                  </a:extLst>
                </a:gridCol>
                <a:gridCol w="1392040">
                  <a:extLst>
                    <a:ext uri="{9D8B030D-6E8A-4147-A177-3AD203B41FA5}">
                      <a16:colId xmlns:a16="http://schemas.microsoft.com/office/drawing/2014/main" val="3694989780"/>
                    </a:ext>
                  </a:extLst>
                </a:gridCol>
                <a:gridCol w="1042723">
                  <a:extLst>
                    <a:ext uri="{9D8B030D-6E8A-4147-A177-3AD203B41FA5}">
                      <a16:colId xmlns:a16="http://schemas.microsoft.com/office/drawing/2014/main" val="1939622331"/>
                    </a:ext>
                  </a:extLst>
                </a:gridCol>
                <a:gridCol w="2188275">
                  <a:extLst>
                    <a:ext uri="{9D8B030D-6E8A-4147-A177-3AD203B41FA5}">
                      <a16:colId xmlns:a16="http://schemas.microsoft.com/office/drawing/2014/main" val="3710464022"/>
                    </a:ext>
                  </a:extLst>
                </a:gridCol>
                <a:gridCol w="1532814">
                  <a:extLst>
                    <a:ext uri="{9D8B030D-6E8A-4147-A177-3AD203B41FA5}">
                      <a16:colId xmlns:a16="http://schemas.microsoft.com/office/drawing/2014/main" val="3203621987"/>
                    </a:ext>
                  </a:extLst>
                </a:gridCol>
                <a:gridCol w="2759548">
                  <a:extLst>
                    <a:ext uri="{9D8B030D-6E8A-4147-A177-3AD203B41FA5}">
                      <a16:colId xmlns:a16="http://schemas.microsoft.com/office/drawing/2014/main" val="276106732"/>
                    </a:ext>
                  </a:extLst>
                </a:gridCol>
              </a:tblGrid>
              <a:tr h="304800">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NO.</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分署</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tc>
                  <a:txBody>
                    <a:bodyPr/>
                    <a:lstStyle/>
                    <a:p>
                      <a:pPr algn="ctr">
                        <a:lnSpc>
                          <a:spcPct val="150000"/>
                        </a:lnSpc>
                        <a:spcAft>
                          <a:spcPts val="800"/>
                        </a:spcAft>
                      </a:pPr>
                      <a:r>
                        <a:rPr lang="zh-TW" sz="2400" kern="100">
                          <a:effectLst/>
                          <a:latin typeface="微軟正黑體" panose="020B0604030504040204" pitchFamily="34" charset="-120"/>
                          <a:ea typeface="微軟正黑體" panose="020B0604030504040204" pitchFamily="34" charset="-120"/>
                        </a:rPr>
                        <a:t>工作站</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tc>
                  <a:txBody>
                    <a:bodyPr/>
                    <a:lstStyle/>
                    <a:p>
                      <a:pPr algn="ctr">
                        <a:lnSpc>
                          <a:spcPct val="150000"/>
                        </a:lnSpc>
                        <a:spcAft>
                          <a:spcPts val="800"/>
                        </a:spcAft>
                      </a:pPr>
                      <a:r>
                        <a:rPr lang="zh-TW" sz="2400" kern="100">
                          <a:effectLst/>
                          <a:latin typeface="微軟正黑體" panose="020B0604030504040204" pitchFamily="34" charset="-120"/>
                          <a:ea typeface="微軟正黑體" panose="020B0604030504040204" pitchFamily="34" charset="-120"/>
                        </a:rPr>
                        <a:t>獼猴編號</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tc>
                  <a:txBody>
                    <a:bodyPr/>
                    <a:lstStyle/>
                    <a:p>
                      <a:pPr algn="ctr">
                        <a:lnSpc>
                          <a:spcPct val="150000"/>
                        </a:lnSpc>
                        <a:spcAft>
                          <a:spcPts val="800"/>
                        </a:spcAft>
                      </a:pPr>
                      <a:r>
                        <a:rPr lang="en-US" sz="2400" kern="100">
                          <a:effectLst/>
                          <a:latin typeface="微軟正黑體" panose="020B0604030504040204" pitchFamily="34" charset="-120"/>
                          <a:ea typeface="微軟正黑體" panose="020B0604030504040204" pitchFamily="34" charset="-120"/>
                        </a:rPr>
                        <a:t>BBS</a:t>
                      </a:r>
                      <a:r>
                        <a:rPr lang="zh-TW" sz="2400" kern="100">
                          <a:effectLst/>
                          <a:latin typeface="微軟正黑體" panose="020B0604030504040204" pitchFamily="34" charset="-120"/>
                          <a:ea typeface="微軟正黑體" panose="020B0604030504040204" pitchFamily="34" charset="-120"/>
                        </a:rPr>
                        <a:t>編號</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樣區名稱</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extLst>
                  <a:ext uri="{0D108BD9-81ED-4DB2-BD59-A6C34878D82A}">
                    <a16:rowId xmlns:a16="http://schemas.microsoft.com/office/drawing/2014/main" val="1307095781"/>
                  </a:ext>
                </a:extLst>
              </a:tr>
              <a:tr h="1100469">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1</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新竹分署</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大湖</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a:effectLst/>
                          <a:latin typeface="微軟正黑體" panose="020B0604030504040204" pitchFamily="34" charset="-120"/>
                          <a:ea typeface="微軟正黑體" panose="020B0604030504040204" pitchFamily="34" charset="-120"/>
                        </a:rPr>
                        <a:t> </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A27-11</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僑育國小</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extLst>
                  <a:ext uri="{0D108BD9-81ED-4DB2-BD59-A6C34878D82A}">
                    <a16:rowId xmlns:a16="http://schemas.microsoft.com/office/drawing/2014/main" val="365556633"/>
                  </a:ext>
                </a:extLst>
              </a:tr>
              <a:tr h="1100469">
                <a:tc>
                  <a:txBody>
                    <a:bodyPr/>
                    <a:lstStyle/>
                    <a:p>
                      <a:pPr algn="ctr">
                        <a:lnSpc>
                          <a:spcPct val="150000"/>
                        </a:lnSpc>
                        <a:spcAft>
                          <a:spcPts val="800"/>
                        </a:spcAft>
                      </a:pPr>
                      <a:r>
                        <a:rPr lang="en-US" sz="2400" kern="100">
                          <a:effectLst/>
                          <a:latin typeface="微軟正黑體" panose="020B0604030504040204" pitchFamily="34" charset="-120"/>
                          <a:ea typeface="微軟正黑體" panose="020B0604030504040204" pitchFamily="34" charset="-120"/>
                        </a:rPr>
                        <a:t>2</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新竹分署</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a:effectLst/>
                          <a:latin typeface="微軟正黑體" panose="020B0604030504040204" pitchFamily="34" charset="-120"/>
                          <a:ea typeface="微軟正黑體" panose="020B0604030504040204" pitchFamily="34" charset="-120"/>
                        </a:rPr>
                        <a:t>大湖</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 </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a:effectLst/>
                          <a:latin typeface="微軟正黑體" panose="020B0604030504040204" pitchFamily="34" charset="-120"/>
                          <a:ea typeface="微軟正黑體" panose="020B0604030504040204" pitchFamily="34" charset="-120"/>
                        </a:rPr>
                        <a:t>A28-16</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獅潭</a:t>
                      </a:r>
                      <a:r>
                        <a:rPr lang="en-US" sz="2400" kern="100" dirty="0">
                          <a:effectLst/>
                          <a:latin typeface="微軟正黑體" panose="020B0604030504040204" pitchFamily="34" charset="-120"/>
                          <a:ea typeface="微軟正黑體" panose="020B0604030504040204" pitchFamily="34" charset="-120"/>
                        </a:rPr>
                        <a:t>123</a:t>
                      </a:r>
                      <a:r>
                        <a:rPr lang="zh-TW" sz="2400" kern="100" dirty="0">
                          <a:effectLst/>
                          <a:latin typeface="微軟正黑體" panose="020B0604030504040204" pitchFamily="34" charset="-120"/>
                          <a:ea typeface="微軟正黑體" panose="020B0604030504040204" pitchFamily="34" charset="-120"/>
                        </a:rPr>
                        <a:t>生態農場</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extLst>
                  <a:ext uri="{0D108BD9-81ED-4DB2-BD59-A6C34878D82A}">
                    <a16:rowId xmlns:a16="http://schemas.microsoft.com/office/drawing/2014/main" val="3735378779"/>
                  </a:ext>
                </a:extLst>
              </a:tr>
              <a:tr h="1100469">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3</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新竹分署</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大湖</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MA-B06-04</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 </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大湖第</a:t>
                      </a:r>
                      <a:r>
                        <a:rPr lang="en-US" sz="2400" kern="100" dirty="0">
                          <a:effectLst/>
                          <a:latin typeface="微軟正黑體" panose="020B0604030504040204" pitchFamily="34" charset="-120"/>
                          <a:ea typeface="微軟正黑體" panose="020B0604030504040204" pitchFamily="34" charset="-120"/>
                        </a:rPr>
                        <a:t>38</a:t>
                      </a:r>
                      <a:r>
                        <a:rPr lang="zh-TW" sz="2400" kern="100" dirty="0">
                          <a:effectLst/>
                          <a:latin typeface="微軟正黑體" panose="020B0604030504040204" pitchFamily="34" charset="-120"/>
                          <a:ea typeface="微軟正黑體" panose="020B0604030504040204" pitchFamily="34" charset="-120"/>
                        </a:rPr>
                        <a:t>林班</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extLst>
                  <a:ext uri="{0D108BD9-81ED-4DB2-BD59-A6C34878D82A}">
                    <a16:rowId xmlns:a16="http://schemas.microsoft.com/office/drawing/2014/main" val="193465066"/>
                  </a:ext>
                </a:extLst>
              </a:tr>
              <a:tr h="1100469">
                <a:tc>
                  <a:txBody>
                    <a:bodyPr/>
                    <a:lstStyle/>
                    <a:p>
                      <a:pPr algn="ctr">
                        <a:lnSpc>
                          <a:spcPct val="150000"/>
                        </a:lnSpc>
                        <a:spcAft>
                          <a:spcPts val="800"/>
                        </a:spcAft>
                      </a:pPr>
                      <a:r>
                        <a:rPr lang="en-US" sz="2400" kern="100">
                          <a:effectLst/>
                          <a:latin typeface="微軟正黑體" panose="020B0604030504040204" pitchFamily="34" charset="-120"/>
                          <a:ea typeface="微軟正黑體" panose="020B0604030504040204" pitchFamily="34" charset="-120"/>
                        </a:rPr>
                        <a:t>4</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新竹分署</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大湖</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MB-B06-11</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B28-02</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紅毛山</a:t>
                      </a:r>
                      <a:r>
                        <a:rPr lang="en-US" sz="2400" kern="100" dirty="0">
                          <a:effectLst/>
                          <a:latin typeface="微軟正黑體" panose="020B0604030504040204" pitchFamily="34" charset="-120"/>
                          <a:ea typeface="微軟正黑體" panose="020B0604030504040204" pitchFamily="34" charset="-120"/>
                        </a:rPr>
                        <a:t>(</a:t>
                      </a:r>
                      <a:r>
                        <a:rPr lang="zh-TW" sz="2400" kern="100" dirty="0">
                          <a:effectLst/>
                          <a:latin typeface="微軟正黑體" panose="020B0604030504040204" pitchFamily="34" charset="-120"/>
                          <a:ea typeface="微軟正黑體" panose="020B0604030504040204" pitchFamily="34" charset="-120"/>
                        </a:rPr>
                        <a:t>大坪</a:t>
                      </a:r>
                      <a:r>
                        <a:rPr lang="en-US" sz="2400" kern="100" dirty="0">
                          <a:effectLst/>
                          <a:latin typeface="微軟正黑體" panose="020B0604030504040204" pitchFamily="34" charset="-120"/>
                          <a:ea typeface="微軟正黑體" panose="020B0604030504040204" pitchFamily="34" charset="-120"/>
                        </a:rPr>
                        <a:t>)</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extLst>
                  <a:ext uri="{0D108BD9-81ED-4DB2-BD59-A6C34878D82A}">
                    <a16:rowId xmlns:a16="http://schemas.microsoft.com/office/drawing/2014/main" val="1714928411"/>
                  </a:ext>
                </a:extLst>
              </a:tr>
              <a:tr h="1100469">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5</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花蓮分署</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南華</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MA-G28-14</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A17-02</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花蓮縣龍澗</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extLst>
                  <a:ext uri="{0D108BD9-81ED-4DB2-BD59-A6C34878D82A}">
                    <a16:rowId xmlns:a16="http://schemas.microsoft.com/office/drawing/2014/main" val="592435760"/>
                  </a:ext>
                </a:extLst>
              </a:tr>
              <a:tr h="1102248">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6</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臺中分署</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鞍馬山</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MB-C11-08</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B14-05</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大雪山</a:t>
                      </a:r>
                      <a:r>
                        <a:rPr lang="en-US" sz="2400" kern="100" dirty="0">
                          <a:effectLst/>
                          <a:latin typeface="微軟正黑體" panose="020B0604030504040204" pitchFamily="34" charset="-120"/>
                          <a:ea typeface="微軟正黑體" panose="020B0604030504040204" pitchFamily="34" charset="-120"/>
                        </a:rPr>
                        <a:t>230</a:t>
                      </a:r>
                      <a:r>
                        <a:rPr lang="zh-TW" sz="2400" kern="100" dirty="0">
                          <a:effectLst/>
                          <a:latin typeface="微軟正黑體" panose="020B0604030504040204" pitchFamily="34" charset="-120"/>
                          <a:ea typeface="微軟正黑體" panose="020B0604030504040204" pitchFamily="34" charset="-120"/>
                        </a:rPr>
                        <a:t>林道</a:t>
                      </a:r>
                      <a:r>
                        <a:rPr lang="en-US" sz="2400" kern="100" dirty="0">
                          <a:effectLst/>
                          <a:latin typeface="微軟正黑體" panose="020B0604030504040204" pitchFamily="34" charset="-120"/>
                          <a:ea typeface="微軟正黑體" panose="020B0604030504040204" pitchFamily="34" charset="-120"/>
                        </a:rPr>
                        <a:t>A</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extLst>
                  <a:ext uri="{0D108BD9-81ED-4DB2-BD59-A6C34878D82A}">
                    <a16:rowId xmlns:a16="http://schemas.microsoft.com/office/drawing/2014/main" val="1201547572"/>
                  </a:ext>
                </a:extLst>
              </a:tr>
              <a:tr h="1100469">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7</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臺中分署</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鞍馬山</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MB-C11-09</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B14-12</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230</a:t>
                      </a:r>
                      <a:r>
                        <a:rPr lang="zh-TW" sz="2400" kern="100" dirty="0">
                          <a:effectLst/>
                          <a:latin typeface="微軟正黑體" panose="020B0604030504040204" pitchFamily="34" charset="-120"/>
                          <a:ea typeface="微軟正黑體" panose="020B0604030504040204" pitchFamily="34" charset="-120"/>
                        </a:rPr>
                        <a:t>林道</a:t>
                      </a:r>
                      <a:r>
                        <a:rPr lang="en-US" sz="2400" kern="100" dirty="0">
                          <a:effectLst/>
                          <a:latin typeface="微軟正黑體" panose="020B0604030504040204" pitchFamily="34" charset="-120"/>
                          <a:ea typeface="微軟正黑體" panose="020B0604030504040204" pitchFamily="34" charset="-120"/>
                        </a:rPr>
                        <a:t>7k</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extLst>
                  <a:ext uri="{0D108BD9-81ED-4DB2-BD59-A6C34878D82A}">
                    <a16:rowId xmlns:a16="http://schemas.microsoft.com/office/drawing/2014/main" val="2839061045"/>
                  </a:ext>
                </a:extLst>
              </a:tr>
              <a:tr h="1100469">
                <a:tc>
                  <a:txBody>
                    <a:bodyPr/>
                    <a:lstStyle/>
                    <a:p>
                      <a:pPr algn="ctr">
                        <a:lnSpc>
                          <a:spcPct val="150000"/>
                        </a:lnSpc>
                        <a:spcAft>
                          <a:spcPts val="800"/>
                        </a:spcAft>
                      </a:pPr>
                      <a:r>
                        <a:rPr lang="en-US" sz="2400" kern="100">
                          <a:effectLst/>
                          <a:latin typeface="微軟正黑體" panose="020B0604030504040204" pitchFamily="34" charset="-120"/>
                          <a:ea typeface="微軟正黑體" panose="020B0604030504040204" pitchFamily="34" charset="-120"/>
                        </a:rPr>
                        <a:t>8</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ctr">
                        <a:lnSpc>
                          <a:spcPct val="150000"/>
                        </a:lnSpc>
                        <a:spcAft>
                          <a:spcPts val="800"/>
                        </a:spcAft>
                      </a:pPr>
                      <a:r>
                        <a:rPr lang="zh-TW" sz="2400" kern="100">
                          <a:effectLst/>
                          <a:latin typeface="微軟正黑體" panose="020B0604030504040204" pitchFamily="34" charset="-120"/>
                          <a:ea typeface="微軟正黑體" panose="020B0604030504040204" pitchFamily="34" charset="-120"/>
                        </a:rPr>
                        <a:t>臺中分署</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a:effectLst/>
                          <a:latin typeface="微軟正黑體" panose="020B0604030504040204" pitchFamily="34" charset="-120"/>
                          <a:ea typeface="微軟正黑體" panose="020B0604030504040204" pitchFamily="34" charset="-120"/>
                        </a:rPr>
                        <a:t>鞍馬山</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a:effectLst/>
                          <a:latin typeface="微軟正黑體" panose="020B0604030504040204" pitchFamily="34" charset="-120"/>
                          <a:ea typeface="微軟正黑體" panose="020B0604030504040204" pitchFamily="34" charset="-120"/>
                        </a:rPr>
                        <a:t>MC-C11-12</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en-US" sz="2400" kern="100">
                          <a:effectLst/>
                          <a:latin typeface="微軟正黑體" panose="020B0604030504040204" pitchFamily="34" charset="-120"/>
                          <a:ea typeface="微軟正黑體" panose="020B0604030504040204" pitchFamily="34" charset="-120"/>
                        </a:rPr>
                        <a:t>C14-05</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小雪山雷達站</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solidFill>
                      <a:schemeClr val="bg2"/>
                    </a:solidFill>
                  </a:tcPr>
                </a:tc>
                <a:extLst>
                  <a:ext uri="{0D108BD9-81ED-4DB2-BD59-A6C34878D82A}">
                    <a16:rowId xmlns:a16="http://schemas.microsoft.com/office/drawing/2014/main" val="2320771676"/>
                  </a:ext>
                </a:extLst>
              </a:tr>
            </a:tbl>
          </a:graphicData>
        </a:graphic>
      </p:graphicFrame>
    </p:spTree>
    <p:extLst>
      <p:ext uri="{BB962C8B-B14F-4D97-AF65-F5344CB8AC3E}">
        <p14:creationId xmlns:p14="http://schemas.microsoft.com/office/powerpoint/2010/main" val="2676784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3020335" cy="10287000"/>
          </a:xfrm>
          <a:prstGeom prst="rect">
            <a:avLst/>
          </a:prstGeom>
          <a:solidFill>
            <a:srgbClr val="1A401F">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 name="文字方塊 3">
            <a:extLst>
              <a:ext uri="{FF2B5EF4-FFF2-40B4-BE49-F238E27FC236}">
                <a16:creationId xmlns:a16="http://schemas.microsoft.com/office/drawing/2014/main" id="{D0F3852B-92F8-96D6-1FC2-B0A95F03336A}"/>
              </a:ext>
            </a:extLst>
          </p:cNvPr>
          <p:cNvSpPr txBox="1"/>
          <p:nvPr/>
        </p:nvSpPr>
        <p:spPr>
          <a:xfrm>
            <a:off x="960120" y="3111544"/>
            <a:ext cx="4128531" cy="4063913"/>
          </a:xfrm>
          <a:prstGeom prst="ellipse">
            <a:avLst/>
          </a:prstGeom>
          <a:solidFill>
            <a:srgbClr val="1A401F"/>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zh-TW" sz="3900" kern="1200" dirty="0">
                <a:solidFill>
                  <a:srgbClr val="FFFFFF"/>
                </a:solidFill>
                <a:latin typeface="+mn-ea"/>
                <a:cs typeface="+mj-cs"/>
              </a:rPr>
              <a:t>2024</a:t>
            </a:r>
            <a:r>
              <a:rPr lang="zh-TW" altLang="en-US" sz="3900" kern="1200" dirty="0">
                <a:solidFill>
                  <a:srgbClr val="FFFFFF"/>
                </a:solidFill>
                <a:latin typeface="+mn-ea"/>
                <a:cs typeface="+mj-cs"/>
              </a:rPr>
              <a:t>年</a:t>
            </a:r>
            <a:endParaRPr lang="en-US" altLang="zh-TW" sz="3900" kern="1200" dirty="0">
              <a:solidFill>
                <a:srgbClr val="FFFFFF"/>
              </a:solidFill>
              <a:latin typeface="+mn-ea"/>
              <a:cs typeface="+mj-cs"/>
            </a:endParaRPr>
          </a:p>
          <a:p>
            <a:pPr algn="ctr">
              <a:lnSpc>
                <a:spcPct val="90000"/>
              </a:lnSpc>
              <a:spcBef>
                <a:spcPct val="0"/>
              </a:spcBef>
              <a:spcAft>
                <a:spcPts val="600"/>
              </a:spcAft>
            </a:pPr>
            <a:r>
              <a:rPr lang="zh-TW" altLang="en-US" sz="3900" kern="1200" dirty="0">
                <a:solidFill>
                  <a:srgbClr val="FFFFFF"/>
                </a:solidFill>
                <a:latin typeface="+mn-ea"/>
                <a:cs typeface="+mj-cs"/>
              </a:rPr>
              <a:t>獼猴新增認養樣區</a:t>
            </a:r>
          </a:p>
        </p:txBody>
      </p:sp>
      <p:graphicFrame>
        <p:nvGraphicFramePr>
          <p:cNvPr id="5" name="表格 4">
            <a:extLst>
              <a:ext uri="{FF2B5EF4-FFF2-40B4-BE49-F238E27FC236}">
                <a16:creationId xmlns:a16="http://schemas.microsoft.com/office/drawing/2014/main" id="{665EC264-6811-4C57-26AB-C823D1E62C0A}"/>
              </a:ext>
            </a:extLst>
          </p:cNvPr>
          <p:cNvGraphicFramePr>
            <a:graphicFrameLocks noGrp="1"/>
          </p:cNvGraphicFramePr>
          <p:nvPr>
            <p:extLst>
              <p:ext uri="{D42A27DB-BD31-4B8C-83A1-F6EECF244321}">
                <p14:modId xmlns:p14="http://schemas.microsoft.com/office/powerpoint/2010/main" val="1144119003"/>
              </p:ext>
            </p:extLst>
          </p:nvPr>
        </p:nvGraphicFramePr>
        <p:xfrm>
          <a:off x="6048772" y="190500"/>
          <a:ext cx="10867627" cy="9735327"/>
        </p:xfrm>
        <a:graphic>
          <a:graphicData uri="http://schemas.openxmlformats.org/drawingml/2006/table">
            <a:tbl>
              <a:tblPr firstRow="1" firstCol="1" bandRow="1">
                <a:tableStyleId>{9D7B26C5-4107-4FEC-AEDC-1716B250A1EF}</a:tableStyleId>
              </a:tblPr>
              <a:tblGrid>
                <a:gridCol w="1010942">
                  <a:extLst>
                    <a:ext uri="{9D8B030D-6E8A-4147-A177-3AD203B41FA5}">
                      <a16:colId xmlns:a16="http://schemas.microsoft.com/office/drawing/2014/main" val="1702752454"/>
                    </a:ext>
                  </a:extLst>
                </a:gridCol>
                <a:gridCol w="1539011">
                  <a:extLst>
                    <a:ext uri="{9D8B030D-6E8A-4147-A177-3AD203B41FA5}">
                      <a16:colId xmlns:a16="http://schemas.microsoft.com/office/drawing/2014/main" val="3694989780"/>
                    </a:ext>
                  </a:extLst>
                </a:gridCol>
                <a:gridCol w="1152813">
                  <a:extLst>
                    <a:ext uri="{9D8B030D-6E8A-4147-A177-3AD203B41FA5}">
                      <a16:colId xmlns:a16="http://schemas.microsoft.com/office/drawing/2014/main" val="1939622331"/>
                    </a:ext>
                  </a:extLst>
                </a:gridCol>
                <a:gridCol w="2419313">
                  <a:extLst>
                    <a:ext uri="{9D8B030D-6E8A-4147-A177-3AD203B41FA5}">
                      <a16:colId xmlns:a16="http://schemas.microsoft.com/office/drawing/2014/main" val="3710464022"/>
                    </a:ext>
                  </a:extLst>
                </a:gridCol>
                <a:gridCol w="1694648">
                  <a:extLst>
                    <a:ext uri="{9D8B030D-6E8A-4147-A177-3AD203B41FA5}">
                      <a16:colId xmlns:a16="http://schemas.microsoft.com/office/drawing/2014/main" val="3203621987"/>
                    </a:ext>
                  </a:extLst>
                </a:gridCol>
                <a:gridCol w="3050900">
                  <a:extLst>
                    <a:ext uri="{9D8B030D-6E8A-4147-A177-3AD203B41FA5}">
                      <a16:colId xmlns:a16="http://schemas.microsoft.com/office/drawing/2014/main" val="276106732"/>
                    </a:ext>
                  </a:extLst>
                </a:gridCol>
              </a:tblGrid>
              <a:tr h="304800">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NO.</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分署</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tc>
                  <a:txBody>
                    <a:bodyPr/>
                    <a:lstStyle/>
                    <a:p>
                      <a:pPr algn="ctr">
                        <a:lnSpc>
                          <a:spcPct val="150000"/>
                        </a:lnSpc>
                        <a:spcAft>
                          <a:spcPts val="800"/>
                        </a:spcAft>
                      </a:pPr>
                      <a:r>
                        <a:rPr lang="zh-TW" sz="2400" kern="100">
                          <a:effectLst/>
                          <a:latin typeface="微軟正黑體" panose="020B0604030504040204" pitchFamily="34" charset="-120"/>
                          <a:ea typeface="微軟正黑體" panose="020B0604030504040204" pitchFamily="34" charset="-120"/>
                        </a:rPr>
                        <a:t>工作站</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獼猴編號</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tc>
                  <a:txBody>
                    <a:bodyPr/>
                    <a:lstStyle/>
                    <a:p>
                      <a:pPr algn="ctr">
                        <a:lnSpc>
                          <a:spcPct val="150000"/>
                        </a:lnSpc>
                        <a:spcAft>
                          <a:spcPts val="800"/>
                        </a:spcAft>
                      </a:pPr>
                      <a:r>
                        <a:rPr lang="en-US" sz="2400" kern="100">
                          <a:effectLst/>
                          <a:latin typeface="微軟正黑體" panose="020B0604030504040204" pitchFamily="34" charset="-120"/>
                          <a:ea typeface="微軟正黑體" panose="020B0604030504040204" pitchFamily="34" charset="-120"/>
                        </a:rPr>
                        <a:t>BBS</a:t>
                      </a:r>
                      <a:r>
                        <a:rPr lang="zh-TW" sz="2400" kern="100">
                          <a:effectLst/>
                          <a:latin typeface="微軟正黑體" panose="020B0604030504040204" pitchFamily="34" charset="-120"/>
                          <a:ea typeface="微軟正黑體" panose="020B0604030504040204" pitchFamily="34" charset="-120"/>
                        </a:rPr>
                        <a:t>編號</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tc>
                  <a:txBody>
                    <a:bodyPr/>
                    <a:lstStyle/>
                    <a:p>
                      <a:pPr algn="ctr">
                        <a:lnSpc>
                          <a:spcPct val="150000"/>
                        </a:lnSpc>
                        <a:spcAft>
                          <a:spcPts val="800"/>
                        </a:spcAft>
                      </a:pPr>
                      <a:r>
                        <a:rPr lang="zh-TW" sz="2400" kern="100" dirty="0">
                          <a:effectLst/>
                          <a:latin typeface="微軟正黑體" panose="020B0604030504040204" pitchFamily="34" charset="-120"/>
                          <a:ea typeface="微軟正黑體" panose="020B0604030504040204" pitchFamily="34" charset="-120"/>
                        </a:rPr>
                        <a:t>樣區名稱</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tc>
                <a:extLst>
                  <a:ext uri="{0D108BD9-81ED-4DB2-BD59-A6C34878D82A}">
                    <a16:rowId xmlns:a16="http://schemas.microsoft.com/office/drawing/2014/main" val="1307095781"/>
                  </a:ext>
                </a:extLst>
              </a:tr>
              <a:tr h="925387">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1</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嘉義</a:t>
                      </a:r>
                    </a:p>
                  </a:txBody>
                  <a:tcPr marL="68580" marR="68580" marT="0" marB="0" anchor="ctr">
                    <a:solidFill>
                      <a:schemeClr val="bg2"/>
                    </a:solidFill>
                  </a:tcPr>
                </a:tc>
                <a:tc>
                  <a:txBody>
                    <a:bodyPr/>
                    <a:lstStyle/>
                    <a:p>
                      <a:pPr algn="l">
                        <a:lnSpc>
                          <a:spcPct val="150000"/>
                        </a:lnSpc>
                        <a:spcAft>
                          <a:spcPts val="800"/>
                        </a:spcAft>
                      </a:pPr>
                      <a:r>
                        <a:rPr lang="zh-TW" altLang="en-US" sz="2400" kern="100">
                          <a:solidFill>
                            <a:schemeClr val="tx1"/>
                          </a:solidFill>
                          <a:effectLst/>
                          <a:latin typeface="微軟正黑體" panose="020B0604030504040204" pitchFamily="34" charset="-120"/>
                          <a:ea typeface="微軟正黑體" panose="020B0604030504040204" pitchFamily="34" charset="-120"/>
                          <a:cs typeface="+mn-cs"/>
                        </a:rPr>
                        <a:t>玉井</a:t>
                      </a: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MA-E19-14</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A36-11</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合水仔</a:t>
                      </a:r>
                    </a:p>
                  </a:txBody>
                  <a:tcPr marL="68580" marR="68580" marT="0" marB="0" anchor="ctr">
                    <a:solidFill>
                      <a:schemeClr val="bg2"/>
                    </a:solidFill>
                  </a:tcPr>
                </a:tc>
                <a:extLst>
                  <a:ext uri="{0D108BD9-81ED-4DB2-BD59-A6C34878D82A}">
                    <a16:rowId xmlns:a16="http://schemas.microsoft.com/office/drawing/2014/main" val="365556633"/>
                  </a:ext>
                </a:extLst>
              </a:tr>
              <a:tr h="925387">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2</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嘉義</a:t>
                      </a: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玉井</a:t>
                      </a: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MA-E19-15</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A36-14</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龜丹溫泉</a:t>
                      </a:r>
                    </a:p>
                  </a:txBody>
                  <a:tcPr marL="68580" marR="68580" marT="0" marB="0" anchor="ctr">
                    <a:solidFill>
                      <a:schemeClr val="bg2"/>
                    </a:solidFill>
                  </a:tcPr>
                </a:tc>
                <a:extLst>
                  <a:ext uri="{0D108BD9-81ED-4DB2-BD59-A6C34878D82A}">
                    <a16:rowId xmlns:a16="http://schemas.microsoft.com/office/drawing/2014/main" val="3735378779"/>
                  </a:ext>
                </a:extLst>
              </a:tr>
              <a:tr h="925387">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3</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l">
                        <a:lnSpc>
                          <a:spcPct val="150000"/>
                        </a:lnSpc>
                        <a:spcAft>
                          <a:spcPts val="800"/>
                        </a:spcAft>
                      </a:pPr>
                      <a:r>
                        <a:rPr lang="zh-TW" altLang="en-US" sz="2400" kern="100">
                          <a:solidFill>
                            <a:schemeClr val="tx1"/>
                          </a:solidFill>
                          <a:effectLst/>
                          <a:latin typeface="微軟正黑體" panose="020B0604030504040204" pitchFamily="34" charset="-120"/>
                          <a:ea typeface="微軟正黑體" panose="020B0604030504040204" pitchFamily="34" charset="-120"/>
                          <a:cs typeface="+mn-cs"/>
                        </a:rPr>
                        <a:t>嘉義</a:t>
                      </a: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觸口</a:t>
                      </a:r>
                    </a:p>
                  </a:txBody>
                  <a:tcPr marL="68580" marR="68580" marT="0" marB="0" anchor="ctr">
                    <a:solidFill>
                      <a:schemeClr val="bg2"/>
                    </a:solidFill>
                  </a:tcPr>
                </a:tc>
                <a:tc>
                  <a:txBody>
                    <a:bodyPr/>
                    <a:lstStyle/>
                    <a:p>
                      <a:pPr algn="l">
                        <a:lnSpc>
                          <a:spcPct val="150000"/>
                        </a:lnSpc>
                        <a:spcAft>
                          <a:spcPts val="800"/>
                        </a:spcAft>
                      </a:pPr>
                      <a:r>
                        <a:rPr lang="en-US" sz="2400" kern="100">
                          <a:solidFill>
                            <a:schemeClr val="tx1"/>
                          </a:solidFill>
                          <a:effectLst/>
                          <a:latin typeface="微軟正黑體" panose="020B0604030504040204" pitchFamily="34" charset="-120"/>
                          <a:ea typeface="微軟正黑體" panose="020B0604030504040204" pitchFamily="34" charset="-120"/>
                          <a:cs typeface="+mn-cs"/>
                        </a:rPr>
                        <a:t>MA-E22-14</a:t>
                      </a:r>
                      <a:endParaRPr lang="zh-TW" altLang="en-US" sz="2400" kern="10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A33-24</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溪頭</a:t>
                      </a:r>
                    </a:p>
                  </a:txBody>
                  <a:tcPr marL="68580" marR="68580" marT="0" marB="0" anchor="ctr">
                    <a:solidFill>
                      <a:schemeClr val="bg2"/>
                    </a:solidFill>
                  </a:tcPr>
                </a:tc>
                <a:extLst>
                  <a:ext uri="{0D108BD9-81ED-4DB2-BD59-A6C34878D82A}">
                    <a16:rowId xmlns:a16="http://schemas.microsoft.com/office/drawing/2014/main" val="193465066"/>
                  </a:ext>
                </a:extLst>
              </a:tr>
              <a:tr h="925387">
                <a:tc>
                  <a:txBody>
                    <a:bodyPr/>
                    <a:lstStyle/>
                    <a:p>
                      <a:pPr algn="ctr">
                        <a:lnSpc>
                          <a:spcPct val="150000"/>
                        </a:lnSpc>
                        <a:spcAft>
                          <a:spcPts val="800"/>
                        </a:spcAft>
                      </a:pPr>
                      <a:r>
                        <a:rPr lang="en-US" sz="2400" kern="100">
                          <a:effectLst/>
                          <a:latin typeface="微軟正黑體" panose="020B0604030504040204" pitchFamily="34" charset="-120"/>
                          <a:ea typeface="微軟正黑體" panose="020B0604030504040204" pitchFamily="34" charset="-120"/>
                        </a:rPr>
                        <a:t>4</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屏東</a:t>
                      </a: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六龜</a:t>
                      </a: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MB-F23-12</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B38-06</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小關山林道</a:t>
                      </a:r>
                    </a:p>
                  </a:txBody>
                  <a:tcPr marL="68580" marR="68580" marT="0" marB="0" anchor="ctr">
                    <a:solidFill>
                      <a:schemeClr val="bg2"/>
                    </a:solidFill>
                  </a:tcPr>
                </a:tc>
                <a:extLst>
                  <a:ext uri="{0D108BD9-81ED-4DB2-BD59-A6C34878D82A}">
                    <a16:rowId xmlns:a16="http://schemas.microsoft.com/office/drawing/2014/main" val="1714928411"/>
                  </a:ext>
                </a:extLst>
              </a:tr>
              <a:tr h="925387">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5</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花蓮</a:t>
                      </a: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南華</a:t>
                      </a:r>
                    </a:p>
                  </a:txBody>
                  <a:tcPr marL="68580" marR="68580" marT="0" marB="0" anchor="ctr">
                    <a:solidFill>
                      <a:schemeClr val="bg2"/>
                    </a:solidFill>
                  </a:tcPr>
                </a:tc>
                <a:tc>
                  <a:txBody>
                    <a:bodyPr/>
                    <a:lstStyle/>
                    <a:p>
                      <a:pPr algn="l">
                        <a:lnSpc>
                          <a:spcPct val="150000"/>
                        </a:lnSpc>
                        <a:spcAft>
                          <a:spcPts val="800"/>
                        </a:spcAft>
                      </a:pPr>
                      <a:r>
                        <a:rPr lang="en-US" sz="2400" kern="100">
                          <a:solidFill>
                            <a:schemeClr val="tx1"/>
                          </a:solidFill>
                          <a:effectLst/>
                          <a:latin typeface="微軟正黑體" panose="020B0604030504040204" pitchFamily="34" charset="-120"/>
                          <a:ea typeface="微軟正黑體" panose="020B0604030504040204" pitchFamily="34" charset="-120"/>
                          <a:cs typeface="+mn-cs"/>
                        </a:rPr>
                        <a:t>MA-G28-14</a:t>
                      </a:r>
                      <a:endParaRPr lang="zh-TW" altLang="en-US" sz="2400" kern="10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en-US" sz="2400" kern="100">
                          <a:solidFill>
                            <a:schemeClr val="tx1"/>
                          </a:solidFill>
                          <a:effectLst/>
                          <a:latin typeface="微軟正黑體" panose="020B0604030504040204" pitchFamily="34" charset="-120"/>
                          <a:ea typeface="微軟正黑體" panose="020B0604030504040204" pitchFamily="34" charset="-120"/>
                          <a:cs typeface="+mn-cs"/>
                        </a:rPr>
                        <a:t>A17-02</a:t>
                      </a:r>
                      <a:endParaRPr lang="zh-TW" altLang="en-US" sz="2400" kern="10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花蓮縣龍澗</a:t>
                      </a:r>
                    </a:p>
                  </a:txBody>
                  <a:tcPr marL="68580" marR="68580" marT="0" marB="0" anchor="ctr">
                    <a:solidFill>
                      <a:schemeClr val="bg2"/>
                    </a:solidFill>
                  </a:tcPr>
                </a:tc>
                <a:extLst>
                  <a:ext uri="{0D108BD9-81ED-4DB2-BD59-A6C34878D82A}">
                    <a16:rowId xmlns:a16="http://schemas.microsoft.com/office/drawing/2014/main" val="592435760"/>
                  </a:ext>
                </a:extLst>
              </a:tr>
              <a:tr h="925387">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6</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花蓮</a:t>
                      </a: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新城</a:t>
                      </a: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MA-G29-10</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en-US" sz="2400" kern="100">
                          <a:solidFill>
                            <a:schemeClr val="tx1"/>
                          </a:solidFill>
                          <a:effectLst/>
                          <a:latin typeface="微軟正黑體" panose="020B0604030504040204" pitchFamily="34" charset="-120"/>
                          <a:ea typeface="微軟正黑體" panose="020B0604030504040204" pitchFamily="34" charset="-120"/>
                          <a:cs typeface="+mn-cs"/>
                        </a:rPr>
                        <a:t>A17-05</a:t>
                      </a:r>
                      <a:endParaRPr lang="zh-TW" altLang="en-US" sz="2400" kern="10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富世國小</a:t>
                      </a:r>
                    </a:p>
                  </a:txBody>
                  <a:tcPr marL="68580" marR="68580" marT="0" marB="0" anchor="ctr">
                    <a:solidFill>
                      <a:schemeClr val="bg2"/>
                    </a:solidFill>
                  </a:tcPr>
                </a:tc>
                <a:extLst>
                  <a:ext uri="{0D108BD9-81ED-4DB2-BD59-A6C34878D82A}">
                    <a16:rowId xmlns:a16="http://schemas.microsoft.com/office/drawing/2014/main" val="1201547572"/>
                  </a:ext>
                </a:extLst>
              </a:tr>
              <a:tr h="925387">
                <a:tc>
                  <a:txBody>
                    <a:bodyPr/>
                    <a:lstStyle/>
                    <a:p>
                      <a:pPr algn="ctr">
                        <a:lnSpc>
                          <a:spcPct val="150000"/>
                        </a:lnSpc>
                        <a:spcAft>
                          <a:spcPts val="800"/>
                        </a:spcAft>
                      </a:pPr>
                      <a:r>
                        <a:rPr lang="en-US" sz="2400" kern="100" dirty="0">
                          <a:effectLst/>
                          <a:latin typeface="微軟正黑體" panose="020B0604030504040204" pitchFamily="34" charset="-120"/>
                          <a:ea typeface="微軟正黑體" panose="020B0604030504040204" pitchFamily="34" charset="-120"/>
                        </a:rPr>
                        <a:t>7</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l">
                        <a:lnSpc>
                          <a:spcPct val="150000"/>
                        </a:lnSpc>
                        <a:spcAft>
                          <a:spcPts val="800"/>
                        </a:spcAft>
                      </a:pPr>
                      <a:r>
                        <a:rPr lang="zh-TW" altLang="en-US" sz="2400" kern="100">
                          <a:solidFill>
                            <a:schemeClr val="tx1"/>
                          </a:solidFill>
                          <a:effectLst/>
                          <a:latin typeface="微軟正黑體" panose="020B0604030504040204" pitchFamily="34" charset="-120"/>
                          <a:ea typeface="微軟正黑體" panose="020B0604030504040204" pitchFamily="34" charset="-120"/>
                          <a:cs typeface="+mn-cs"/>
                        </a:rPr>
                        <a:t>花蓮</a:t>
                      </a: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新城</a:t>
                      </a: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MA-G29-11</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A16-07</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下清水橋</a:t>
                      </a:r>
                      <a:r>
                        <a:rPr lang="en-US" sz="2400" kern="100" dirty="0">
                          <a:solidFill>
                            <a:schemeClr val="tx1"/>
                          </a:solidFill>
                          <a:effectLst/>
                          <a:latin typeface="微軟正黑體" panose="020B0604030504040204" pitchFamily="34" charset="-120"/>
                          <a:ea typeface="微軟正黑體" panose="020B0604030504040204" pitchFamily="34" charset="-120"/>
                          <a:cs typeface="+mn-cs"/>
                        </a:rPr>
                        <a:t>(</a:t>
                      </a: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清水斷崖</a:t>
                      </a:r>
                      <a:r>
                        <a:rPr lang="en-US" sz="2400" kern="100" dirty="0">
                          <a:solidFill>
                            <a:schemeClr val="tx1"/>
                          </a:solidFill>
                          <a:effectLst/>
                          <a:latin typeface="微軟正黑體" panose="020B0604030504040204" pitchFamily="34" charset="-120"/>
                          <a:ea typeface="微軟正黑體" panose="020B0604030504040204" pitchFamily="34" charset="-120"/>
                          <a:cs typeface="+mn-cs"/>
                        </a:rPr>
                        <a:t>)</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extLst>
                  <a:ext uri="{0D108BD9-81ED-4DB2-BD59-A6C34878D82A}">
                    <a16:rowId xmlns:a16="http://schemas.microsoft.com/office/drawing/2014/main" val="2839061045"/>
                  </a:ext>
                </a:extLst>
              </a:tr>
              <a:tr h="925387">
                <a:tc>
                  <a:txBody>
                    <a:bodyPr/>
                    <a:lstStyle/>
                    <a:p>
                      <a:pPr marL="0" marR="0" lvl="0" indent="0" algn="ctr" defTabSz="914400" rtl="0" eaLnBrk="1" fontAlgn="auto" latinLnBrk="0" hangingPunct="1">
                        <a:lnSpc>
                          <a:spcPct val="150000"/>
                        </a:lnSpc>
                        <a:spcBef>
                          <a:spcPts val="0"/>
                        </a:spcBef>
                        <a:spcAft>
                          <a:spcPts val="800"/>
                        </a:spcAft>
                        <a:buClrTx/>
                        <a:buSzTx/>
                        <a:buFontTx/>
                        <a:buNone/>
                        <a:tabLst/>
                        <a:defRPr/>
                      </a:pPr>
                      <a:r>
                        <a:rPr lang="en-US" altLang="zh-TW" sz="2400" kern="100" dirty="0">
                          <a:effectLst/>
                          <a:latin typeface="微軟正黑體" panose="020B0604030504040204" pitchFamily="34" charset="-120"/>
                          <a:ea typeface="微軟正黑體" panose="020B0604030504040204" pitchFamily="34" charset="-120"/>
                        </a:rPr>
                        <a:t>8</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l">
                        <a:lnSpc>
                          <a:spcPct val="150000"/>
                        </a:lnSpc>
                        <a:spcAft>
                          <a:spcPts val="800"/>
                        </a:spcAft>
                      </a:pPr>
                      <a:r>
                        <a:rPr lang="zh-TW" altLang="en-US" sz="2400" kern="100">
                          <a:solidFill>
                            <a:schemeClr val="tx1"/>
                          </a:solidFill>
                          <a:effectLst/>
                          <a:latin typeface="微軟正黑體" panose="020B0604030504040204" pitchFamily="34" charset="-120"/>
                          <a:ea typeface="微軟正黑體" panose="020B0604030504040204" pitchFamily="34" charset="-120"/>
                          <a:cs typeface="+mn-cs"/>
                        </a:rPr>
                        <a:t>花蓮</a:t>
                      </a: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新城</a:t>
                      </a:r>
                    </a:p>
                  </a:txBody>
                  <a:tcPr marL="68580" marR="68580" marT="0" marB="0" anchor="ctr">
                    <a:solidFill>
                      <a:schemeClr val="bg2"/>
                    </a:solidFill>
                  </a:tcPr>
                </a:tc>
                <a:tc>
                  <a:txBody>
                    <a:bodyPr/>
                    <a:lstStyle/>
                    <a:p>
                      <a:pPr algn="l">
                        <a:lnSpc>
                          <a:spcPct val="150000"/>
                        </a:lnSpc>
                        <a:spcAft>
                          <a:spcPts val="800"/>
                        </a:spcAft>
                      </a:pPr>
                      <a:r>
                        <a:rPr lang="en-US" sz="2400" kern="100">
                          <a:solidFill>
                            <a:schemeClr val="tx1"/>
                          </a:solidFill>
                          <a:effectLst/>
                          <a:latin typeface="微軟正黑體" panose="020B0604030504040204" pitchFamily="34" charset="-120"/>
                          <a:ea typeface="微軟正黑體" panose="020B0604030504040204" pitchFamily="34" charset="-120"/>
                          <a:cs typeface="+mn-cs"/>
                        </a:rPr>
                        <a:t>MA-G29-12</a:t>
                      </a:r>
                      <a:endParaRPr lang="zh-TW" altLang="en-US" sz="2400" kern="10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A16-04</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迴頭灣</a:t>
                      </a:r>
                    </a:p>
                  </a:txBody>
                  <a:tcPr marL="68580" marR="68580" marT="0" marB="0" anchor="ctr">
                    <a:solidFill>
                      <a:schemeClr val="bg2"/>
                    </a:solidFill>
                  </a:tcPr>
                </a:tc>
                <a:extLst>
                  <a:ext uri="{0D108BD9-81ED-4DB2-BD59-A6C34878D82A}">
                    <a16:rowId xmlns:a16="http://schemas.microsoft.com/office/drawing/2014/main" val="3387634068"/>
                  </a:ext>
                </a:extLst>
              </a:tr>
              <a:tr h="925387">
                <a:tc>
                  <a:txBody>
                    <a:bodyPr/>
                    <a:lstStyle/>
                    <a:p>
                      <a:pPr algn="ctr">
                        <a:lnSpc>
                          <a:spcPct val="150000"/>
                        </a:lnSpc>
                        <a:spcAft>
                          <a:spcPts val="800"/>
                        </a:spcAft>
                      </a:pP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9</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9676" marR="39676" marT="0" marB="0" anchor="ctr">
                    <a:noFill/>
                  </a:tcPr>
                </a:tc>
                <a:tc>
                  <a:txBody>
                    <a:bodyPr/>
                    <a:lstStyle/>
                    <a:p>
                      <a:pPr algn="l">
                        <a:lnSpc>
                          <a:spcPct val="150000"/>
                        </a:lnSpc>
                        <a:spcAft>
                          <a:spcPts val="800"/>
                        </a:spcAft>
                      </a:pPr>
                      <a:r>
                        <a:rPr lang="zh-TW" altLang="en-US" sz="2400" kern="100">
                          <a:solidFill>
                            <a:schemeClr val="tx1"/>
                          </a:solidFill>
                          <a:effectLst/>
                          <a:latin typeface="微軟正黑體" panose="020B0604030504040204" pitchFamily="34" charset="-120"/>
                          <a:ea typeface="微軟正黑體" panose="020B0604030504040204" pitchFamily="34" charset="-120"/>
                          <a:cs typeface="+mn-cs"/>
                        </a:rPr>
                        <a:t>花蓮</a:t>
                      </a: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玉里</a:t>
                      </a:r>
                    </a:p>
                  </a:txBody>
                  <a:tcPr marL="68580" marR="68580" marT="0" marB="0" anchor="ctr">
                    <a:solidFill>
                      <a:schemeClr val="bg2"/>
                    </a:solidFill>
                  </a:tcPr>
                </a:tc>
                <a:tc>
                  <a:txBody>
                    <a:bodyPr/>
                    <a:lstStyle/>
                    <a:p>
                      <a:pPr algn="l">
                        <a:lnSpc>
                          <a:spcPct val="150000"/>
                        </a:lnSpc>
                        <a:spcAft>
                          <a:spcPts val="800"/>
                        </a:spcAft>
                      </a:pPr>
                      <a:r>
                        <a:rPr lang="en-US" sz="2400" kern="100">
                          <a:solidFill>
                            <a:schemeClr val="tx1"/>
                          </a:solidFill>
                          <a:effectLst/>
                          <a:latin typeface="微軟正黑體" panose="020B0604030504040204" pitchFamily="34" charset="-120"/>
                          <a:ea typeface="微軟正黑體" panose="020B0604030504040204" pitchFamily="34" charset="-120"/>
                          <a:cs typeface="+mn-cs"/>
                        </a:rPr>
                        <a:t>MB-G27-10</a:t>
                      </a:r>
                      <a:endParaRPr lang="zh-TW" altLang="en-US" sz="2400" kern="10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B20-02</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苳苳園西山</a:t>
                      </a:r>
                    </a:p>
                  </a:txBody>
                  <a:tcPr marL="68580" marR="68580" marT="0" marB="0" anchor="ctr">
                    <a:solidFill>
                      <a:schemeClr val="bg2"/>
                    </a:solidFill>
                  </a:tcPr>
                </a:tc>
                <a:extLst>
                  <a:ext uri="{0D108BD9-81ED-4DB2-BD59-A6C34878D82A}">
                    <a16:rowId xmlns:a16="http://schemas.microsoft.com/office/drawing/2014/main" val="4129233269"/>
                  </a:ext>
                </a:extLst>
              </a:tr>
              <a:tr h="925387">
                <a:tc>
                  <a:txBody>
                    <a:bodyPr/>
                    <a:lstStyle/>
                    <a:p>
                      <a:pPr algn="ctr">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10</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noFill/>
                  </a:tcPr>
                </a:tc>
                <a:tc>
                  <a:txBody>
                    <a:bodyPr/>
                    <a:lstStyle/>
                    <a:p>
                      <a:pPr algn="l">
                        <a:lnSpc>
                          <a:spcPct val="150000"/>
                        </a:lnSpc>
                        <a:spcAft>
                          <a:spcPts val="800"/>
                        </a:spcAft>
                      </a:pPr>
                      <a:r>
                        <a:rPr lang="zh-TW" altLang="en-US" sz="2400" kern="100">
                          <a:solidFill>
                            <a:schemeClr val="tx1"/>
                          </a:solidFill>
                          <a:effectLst/>
                          <a:latin typeface="微軟正黑體" panose="020B0604030504040204" pitchFamily="34" charset="-120"/>
                          <a:ea typeface="微軟正黑體" panose="020B0604030504040204" pitchFamily="34" charset="-120"/>
                          <a:cs typeface="+mn-cs"/>
                        </a:rPr>
                        <a:t>花蓮</a:t>
                      </a:r>
                    </a:p>
                  </a:txBody>
                  <a:tcPr marL="68580" marR="68580" marT="0" marB="0" anchor="ctr">
                    <a:solidFill>
                      <a:schemeClr val="bg2"/>
                    </a:solidFill>
                  </a:tcPr>
                </a:tc>
                <a:tc>
                  <a:txBody>
                    <a:bodyPr/>
                    <a:lstStyle/>
                    <a:p>
                      <a:pPr algn="l">
                        <a:lnSpc>
                          <a:spcPct val="150000"/>
                        </a:lnSpc>
                        <a:spcAft>
                          <a:spcPts val="800"/>
                        </a:spcAft>
                      </a:pPr>
                      <a:r>
                        <a:rPr lang="zh-TW" altLang="en-US" sz="2400" kern="100">
                          <a:solidFill>
                            <a:schemeClr val="tx1"/>
                          </a:solidFill>
                          <a:effectLst/>
                          <a:latin typeface="微軟正黑體" panose="020B0604030504040204" pitchFamily="34" charset="-120"/>
                          <a:ea typeface="微軟正黑體" panose="020B0604030504040204" pitchFamily="34" charset="-120"/>
                          <a:cs typeface="+mn-cs"/>
                        </a:rPr>
                        <a:t>萬榮</a:t>
                      </a:r>
                    </a:p>
                  </a:txBody>
                  <a:tcPr marL="68580" marR="68580" marT="0" marB="0" anchor="ctr">
                    <a:solidFill>
                      <a:schemeClr val="bg2"/>
                    </a:solidFill>
                  </a:tcPr>
                </a:tc>
                <a:tc>
                  <a:txBody>
                    <a:bodyPr/>
                    <a:lstStyle/>
                    <a:p>
                      <a:pPr algn="l">
                        <a:lnSpc>
                          <a:spcPct val="150000"/>
                        </a:lnSpc>
                        <a:spcAft>
                          <a:spcPts val="800"/>
                        </a:spcAft>
                      </a:pPr>
                      <a:r>
                        <a:rPr lang="en-US" sz="2400" kern="100">
                          <a:solidFill>
                            <a:schemeClr val="tx1"/>
                          </a:solidFill>
                          <a:effectLst/>
                          <a:latin typeface="微軟正黑體" panose="020B0604030504040204" pitchFamily="34" charset="-120"/>
                          <a:ea typeface="微軟正黑體" panose="020B0604030504040204" pitchFamily="34" charset="-120"/>
                          <a:cs typeface="+mn-cs"/>
                        </a:rPr>
                        <a:t>MA-G30-15</a:t>
                      </a:r>
                      <a:endParaRPr lang="zh-TW" altLang="en-US" sz="2400" kern="10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en-US" sz="2400" kern="100" dirty="0">
                          <a:solidFill>
                            <a:schemeClr val="tx1"/>
                          </a:solidFill>
                          <a:effectLst/>
                          <a:latin typeface="微軟正黑體" panose="020B0604030504040204" pitchFamily="34" charset="-120"/>
                          <a:ea typeface="微軟正黑體" panose="020B0604030504040204" pitchFamily="34" charset="-120"/>
                          <a:cs typeface="+mn-cs"/>
                        </a:rPr>
                        <a:t>A18-05</a:t>
                      </a:r>
                      <a:endPar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solidFill>
                      <a:schemeClr val="bg2"/>
                    </a:solidFill>
                  </a:tcPr>
                </a:tc>
                <a:tc>
                  <a:txBody>
                    <a:bodyPr/>
                    <a:lstStyle/>
                    <a:p>
                      <a:pPr algn="l">
                        <a:lnSpc>
                          <a:spcPct val="150000"/>
                        </a:lnSpc>
                        <a:spcAft>
                          <a:spcPts val="800"/>
                        </a:spcAft>
                      </a:pPr>
                      <a:r>
                        <a:rPr lang="zh-TW" altLang="en-US" sz="2400" kern="100" dirty="0">
                          <a:solidFill>
                            <a:schemeClr val="tx1"/>
                          </a:solidFill>
                          <a:effectLst/>
                          <a:latin typeface="微軟正黑體" panose="020B0604030504040204" pitchFamily="34" charset="-120"/>
                          <a:ea typeface="微軟正黑體" panose="020B0604030504040204" pitchFamily="34" charset="-120"/>
                          <a:cs typeface="+mn-cs"/>
                        </a:rPr>
                        <a:t>蕃薯寮溪流域間</a:t>
                      </a:r>
                    </a:p>
                  </a:txBody>
                  <a:tcPr marL="68580" marR="68580" marT="0" marB="0" anchor="ctr">
                    <a:solidFill>
                      <a:schemeClr val="bg2"/>
                    </a:solidFill>
                  </a:tcPr>
                </a:tc>
                <a:extLst>
                  <a:ext uri="{0D108BD9-81ED-4DB2-BD59-A6C34878D82A}">
                    <a16:rowId xmlns:a16="http://schemas.microsoft.com/office/drawing/2014/main" val="2320771676"/>
                  </a:ext>
                </a:extLst>
              </a:tr>
            </a:tbl>
          </a:graphicData>
        </a:graphic>
      </p:graphicFrame>
    </p:spTree>
    <p:extLst>
      <p:ext uri="{BB962C8B-B14F-4D97-AF65-F5344CB8AC3E}">
        <p14:creationId xmlns:p14="http://schemas.microsoft.com/office/powerpoint/2010/main" val="2867561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14D9896D-54AD-011D-67DD-3E8AC8F85B52}"/>
              </a:ext>
            </a:extLst>
          </p:cNvPr>
          <p:cNvSpPr txBox="1"/>
          <p:nvPr/>
        </p:nvSpPr>
        <p:spPr>
          <a:xfrm>
            <a:off x="2019300" y="2628900"/>
            <a:ext cx="14249400" cy="5632311"/>
          </a:xfrm>
          <a:prstGeom prst="rect">
            <a:avLst/>
          </a:prstGeom>
          <a:noFill/>
        </p:spPr>
        <p:txBody>
          <a:bodyPr wrap="square">
            <a:spAutoFit/>
          </a:bodyPr>
          <a:lstStyle/>
          <a:p>
            <a:pPr marL="571500" indent="-571500">
              <a:buFont typeface="Arial" panose="020B0604020202020204" pitchFamily="34" charset="0"/>
              <a:buChar char="•"/>
            </a:pPr>
            <a:r>
              <a:rPr lang="en-US" altLang="zh-TW" sz="3600" dirty="0" err="1">
                <a:latin typeface="+mn-ea"/>
              </a:rPr>
              <a:t>TRends</a:t>
            </a:r>
            <a:r>
              <a:rPr lang="en-US" altLang="zh-TW" sz="3600" dirty="0">
                <a:latin typeface="+mn-ea"/>
              </a:rPr>
              <a:t> and Indices for Monitoring data</a:t>
            </a:r>
          </a:p>
          <a:p>
            <a:pPr marL="571500" indent="-571500">
              <a:buFont typeface="Arial" panose="020B0604020202020204" pitchFamily="34" charset="0"/>
              <a:buChar char="•"/>
            </a:pPr>
            <a:endParaRPr lang="en-US" altLang="zh-TW" sz="3600" dirty="0">
              <a:latin typeface="+mn-ea"/>
            </a:endParaRPr>
          </a:p>
          <a:p>
            <a:pPr marL="571500" indent="-571500">
              <a:buFont typeface="Arial" panose="020B0604020202020204" pitchFamily="34" charset="0"/>
              <a:buChar char="•"/>
            </a:pPr>
            <a:r>
              <a:rPr lang="zh-TW" altLang="en-US" sz="3600" dirty="0">
                <a:latin typeface="+mn-ea"/>
              </a:rPr>
              <a:t>由荷蘭統計局 （</a:t>
            </a:r>
            <a:r>
              <a:rPr lang="en-US" altLang="zh-TW" sz="3600" dirty="0">
                <a:latin typeface="+mn-ea"/>
              </a:rPr>
              <a:t>Statistics</a:t>
            </a:r>
            <a:r>
              <a:rPr lang="zh-TW" altLang="en-US" sz="3600" dirty="0">
                <a:latin typeface="+mn-ea"/>
              </a:rPr>
              <a:t> </a:t>
            </a:r>
            <a:r>
              <a:rPr lang="en-US" altLang="zh-TW" sz="3600" dirty="0">
                <a:latin typeface="+mn-ea"/>
              </a:rPr>
              <a:t>Netherlands</a:t>
            </a:r>
            <a:r>
              <a:rPr lang="zh-TW" altLang="en-US" sz="3600" dirty="0">
                <a:latin typeface="+mn-ea"/>
              </a:rPr>
              <a:t>）所開發的軟體。</a:t>
            </a:r>
            <a:endParaRPr lang="en-US" altLang="zh-TW" sz="3600" dirty="0">
              <a:latin typeface="+mn-ea"/>
            </a:endParaRPr>
          </a:p>
          <a:p>
            <a:pPr marL="571500" indent="-571500">
              <a:buFont typeface="Arial" panose="020B0604020202020204" pitchFamily="34" charset="0"/>
              <a:buChar char="•"/>
            </a:pPr>
            <a:endParaRPr lang="en-US" altLang="zh-TW" sz="3600" dirty="0">
              <a:latin typeface="+mn-ea"/>
            </a:endParaRPr>
          </a:p>
          <a:p>
            <a:pPr marL="571500" indent="-571500">
              <a:buFont typeface="Arial" panose="020B0604020202020204" pitchFamily="34" charset="0"/>
              <a:buChar char="•"/>
            </a:pPr>
            <a:r>
              <a:rPr lang="zh-TW" altLang="en-US" sz="3600" dirty="0">
                <a:latin typeface="+mn-ea"/>
              </a:rPr>
              <a:t>一個針對長期野生動物監測資料設計，用來分析其年間變化趨勢的專門軟體。</a:t>
            </a:r>
            <a:endParaRPr lang="en-US" altLang="zh-TW" sz="3600" dirty="0">
              <a:latin typeface="+mn-ea"/>
            </a:endParaRPr>
          </a:p>
          <a:p>
            <a:pPr marL="571500" indent="-571500">
              <a:buFont typeface="Arial" panose="020B0604020202020204" pitchFamily="34" charset="0"/>
              <a:buChar char="•"/>
            </a:pPr>
            <a:endParaRPr lang="en-US" altLang="zh-TW" sz="3600" dirty="0">
              <a:latin typeface="+mn-ea"/>
            </a:endParaRPr>
          </a:p>
          <a:p>
            <a:pPr marL="571500" indent="-571500">
              <a:buFont typeface="Arial" panose="020B0604020202020204" pitchFamily="34" charset="0"/>
              <a:buChar char="•"/>
            </a:pPr>
            <a:r>
              <a:rPr lang="zh-TW" altLang="en-US" sz="3600" dirty="0">
                <a:latin typeface="+mn-ea"/>
              </a:rPr>
              <a:t>原理為利用卜瓦松迴歸（</a:t>
            </a:r>
            <a:r>
              <a:rPr lang="en-US" altLang="zh-TW" sz="3600" dirty="0">
                <a:latin typeface="+mn-ea"/>
              </a:rPr>
              <a:t>Poisson Regression</a:t>
            </a:r>
            <a:r>
              <a:rPr lang="zh-TW" altLang="en-US" sz="3600" dirty="0">
                <a:latin typeface="+mn-ea"/>
              </a:rPr>
              <a:t>）產生各物種每年的族群指標値與標準差（</a:t>
            </a:r>
            <a:r>
              <a:rPr lang="en-US" altLang="zh-TW" sz="3600" dirty="0">
                <a:latin typeface="+mn-ea"/>
              </a:rPr>
              <a:t>standard error</a:t>
            </a:r>
            <a:r>
              <a:rPr lang="zh-TW" altLang="en-US" sz="3600" dirty="0">
                <a:latin typeface="+mn-ea"/>
              </a:rPr>
              <a:t>），在不受年間樣區變動的影響下，評估族群趨勢為成長或下降，以及此趨勢變化的可信度。</a:t>
            </a:r>
          </a:p>
        </p:txBody>
      </p:sp>
      <p:sp>
        <p:nvSpPr>
          <p:cNvPr id="5" name="文字方塊 4">
            <a:extLst>
              <a:ext uri="{FF2B5EF4-FFF2-40B4-BE49-F238E27FC236}">
                <a16:creationId xmlns:a16="http://schemas.microsoft.com/office/drawing/2014/main" id="{6A57956D-4576-7A94-832E-F7A6ABBA75CF}"/>
              </a:ext>
            </a:extLst>
          </p:cNvPr>
          <p:cNvSpPr txBox="1"/>
          <p:nvPr/>
        </p:nvSpPr>
        <p:spPr>
          <a:xfrm>
            <a:off x="2099602" y="952500"/>
            <a:ext cx="14249399" cy="1015663"/>
          </a:xfrm>
          <a:prstGeom prst="rect">
            <a:avLst/>
          </a:prstGeom>
          <a:noFill/>
        </p:spPr>
        <p:txBody>
          <a:bodyPr wrap="square">
            <a:spAutoFit/>
          </a:bodyPr>
          <a:lstStyle/>
          <a:p>
            <a:r>
              <a:rPr lang="en-US" altLang="zh-TW" sz="6000" b="1" dirty="0">
                <a:latin typeface="+mn-ea"/>
              </a:rPr>
              <a:t>TRIM</a:t>
            </a:r>
            <a:r>
              <a:rPr lang="zh-TW" altLang="en-US" sz="6000" b="1" dirty="0">
                <a:latin typeface="+mn-ea"/>
              </a:rPr>
              <a:t>的簡介</a:t>
            </a:r>
          </a:p>
        </p:txBody>
      </p:sp>
    </p:spTree>
    <p:extLst>
      <p:ext uri="{BB962C8B-B14F-4D97-AF65-F5344CB8AC3E}">
        <p14:creationId xmlns:p14="http://schemas.microsoft.com/office/powerpoint/2010/main" val="3146697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鳥類, 啄木鳥, 喙, 野生動物 的圖片&#10;&#10;自動產生的描述">
            <a:extLst>
              <a:ext uri="{FF2B5EF4-FFF2-40B4-BE49-F238E27FC236}">
                <a16:creationId xmlns:a16="http://schemas.microsoft.com/office/drawing/2014/main" id="{A8A5E22E-359B-E7F6-1826-3F03C9AE4A6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2133600" y="9525"/>
            <a:ext cx="13716000" cy="10277475"/>
          </a:xfrm>
          <a:prstGeom prst="rect">
            <a:avLst/>
          </a:prstGeom>
        </p:spPr>
      </p:pic>
      <p:sp>
        <p:nvSpPr>
          <p:cNvPr id="5" name="矩形 4">
            <a:extLst>
              <a:ext uri="{FF2B5EF4-FFF2-40B4-BE49-F238E27FC236}">
                <a16:creationId xmlns:a16="http://schemas.microsoft.com/office/drawing/2014/main" id="{53DB2174-EF20-4462-818A-7A45B4A1CF10}"/>
              </a:ext>
            </a:extLst>
          </p:cNvPr>
          <p:cNvSpPr/>
          <p:nvPr/>
        </p:nvSpPr>
        <p:spPr>
          <a:xfrm>
            <a:off x="6075715" y="419100"/>
            <a:ext cx="5787837" cy="3276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6132C4A1-C9C8-1DAA-3AC8-2A1D9A0F1528}"/>
              </a:ext>
            </a:extLst>
          </p:cNvPr>
          <p:cNvSpPr txBox="1"/>
          <p:nvPr/>
        </p:nvSpPr>
        <p:spPr>
          <a:xfrm>
            <a:off x="6075715" y="952500"/>
            <a:ext cx="6089273" cy="1446550"/>
          </a:xfrm>
          <a:prstGeom prst="rect">
            <a:avLst/>
          </a:prstGeom>
          <a:noFill/>
        </p:spPr>
        <p:txBody>
          <a:bodyPr wrap="square" rtlCol="0">
            <a:spAutoFit/>
          </a:bodyPr>
          <a:lstStyle/>
          <a:p>
            <a:r>
              <a:rPr lang="zh-TW" altLang="en-US" sz="8800" dirty="0"/>
              <a:t>遇到的困難</a:t>
            </a:r>
          </a:p>
        </p:txBody>
      </p:sp>
    </p:spTree>
    <p:extLst>
      <p:ext uri="{BB962C8B-B14F-4D97-AF65-F5344CB8AC3E}">
        <p14:creationId xmlns:p14="http://schemas.microsoft.com/office/powerpoint/2010/main" val="1784844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B9A7199-0851-344E-499F-95513765C7E3}"/>
              </a:ext>
            </a:extLst>
          </p:cNvPr>
          <p:cNvSpPr txBox="1"/>
          <p:nvPr/>
        </p:nvSpPr>
        <p:spPr>
          <a:xfrm>
            <a:off x="990600" y="738395"/>
            <a:ext cx="16421542"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執行繁殖鳥類調查的人員缺乏鳥類辨識能力</a:t>
            </a:r>
          </a:p>
        </p:txBody>
      </p:sp>
      <p:sp>
        <p:nvSpPr>
          <p:cNvPr id="10" name="文字方塊 9">
            <a:extLst>
              <a:ext uri="{FF2B5EF4-FFF2-40B4-BE49-F238E27FC236}">
                <a16:creationId xmlns:a16="http://schemas.microsoft.com/office/drawing/2014/main" id="{EF82B9C6-B826-AEA8-C91B-E71535F0857D}"/>
              </a:ext>
            </a:extLst>
          </p:cNvPr>
          <p:cNvSpPr txBox="1"/>
          <p:nvPr/>
        </p:nvSpPr>
        <p:spPr>
          <a:xfrm>
            <a:off x="791029" y="2365190"/>
            <a:ext cx="16049171" cy="784830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srgbClr val="C0504D"/>
                </a:solidFill>
                <a:effectLst/>
                <a:uLnTx/>
                <a:uFillTx/>
                <a:latin typeface="+mn-ea"/>
                <a:cs typeface="+mn-cs"/>
              </a:rPr>
              <a:t>盤點</a:t>
            </a:r>
            <a:r>
              <a:rPr kumimoji="0" lang="zh-TW" altLang="en-US" sz="3200" b="0" i="0" u="none" strike="noStrike" kern="1200" cap="none" spc="0" normalizeH="0" baseline="0" noProof="0" dirty="0">
                <a:ln>
                  <a:noFill/>
                </a:ln>
                <a:solidFill>
                  <a:prstClr val="black"/>
                </a:solidFill>
                <a:effectLst/>
                <a:uLnTx/>
                <a:uFillTx/>
                <a:latin typeface="+mn-ea"/>
                <a:cs typeface="+mn-cs"/>
              </a:rPr>
              <a:t>內部具有鳥類辨識能力的人才，讓其執行此調查</a:t>
            </a: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mn-ea"/>
                <a:cs typeface="+mn-cs"/>
              </a:rPr>
              <a:t>未來在招聘森林護管人員時，也可以將鳥類等動物辨識技巧作為人員招募的加分項目，</a:t>
            </a:r>
            <a:r>
              <a:rPr kumimoji="0" lang="zh-TW" altLang="en-US" sz="3200" b="0" i="0" u="none" strike="noStrike" kern="1200" cap="none" spc="0" normalizeH="0" baseline="0" noProof="0" dirty="0">
                <a:ln>
                  <a:noFill/>
                </a:ln>
                <a:solidFill>
                  <a:srgbClr val="C0504D"/>
                </a:solidFill>
                <a:effectLst/>
                <a:uLnTx/>
                <a:uFillTx/>
                <a:latin typeface="+mn-ea"/>
                <a:cs typeface="+mn-cs"/>
              </a:rPr>
              <a:t>廣納</a:t>
            </a:r>
            <a:r>
              <a:rPr kumimoji="0" lang="zh-TW" altLang="en-US" sz="3200" b="0" i="0" u="none" strike="noStrike" kern="1200" cap="none" spc="0" normalizeH="0" baseline="0" noProof="0" dirty="0">
                <a:ln>
                  <a:noFill/>
                </a:ln>
                <a:solidFill>
                  <a:prstClr val="black"/>
                </a:solidFill>
                <a:effectLst/>
                <a:uLnTx/>
                <a:uFillTx/>
                <a:latin typeface="+mn-ea"/>
                <a:cs typeface="+mn-cs"/>
              </a:rPr>
              <a:t>具有此技能之人員。</a:t>
            </a: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mn-ea"/>
                <a:cs typeface="+mn-cs"/>
              </a:rPr>
              <a:t>由分署承辦</a:t>
            </a:r>
            <a:r>
              <a:rPr kumimoji="0" lang="zh-TW" altLang="en-US" sz="3200" b="0" i="0" u="none" strike="noStrike" kern="1200" cap="none" spc="0" normalizeH="0" baseline="0" noProof="0" dirty="0">
                <a:ln>
                  <a:noFill/>
                </a:ln>
                <a:solidFill>
                  <a:srgbClr val="C0504D"/>
                </a:solidFill>
                <a:effectLst/>
                <a:uLnTx/>
                <a:uFillTx/>
                <a:latin typeface="+mn-ea"/>
                <a:cs typeface="+mn-cs"/>
              </a:rPr>
              <a:t>協助溝通和協調，整合資源</a:t>
            </a:r>
            <a:r>
              <a:rPr kumimoji="0" lang="zh-TW" altLang="en-US" sz="3200" b="0" i="0" u="none" strike="noStrike" kern="1200" cap="none" spc="0" normalizeH="0" baseline="0" noProof="0" dirty="0">
                <a:ln>
                  <a:noFill/>
                </a:ln>
                <a:solidFill>
                  <a:prstClr val="black"/>
                </a:solidFill>
                <a:effectLst/>
                <a:uLnTx/>
                <a:uFillTx/>
                <a:latin typeface="+mn-ea"/>
                <a:cs typeface="+mn-cs"/>
              </a:rPr>
              <a:t>。</a:t>
            </a: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mn-ea"/>
                <a:cs typeface="+mn-cs"/>
              </a:rPr>
              <a:t>林保署編制外的鳥類辨識專長人員 </a:t>
            </a:r>
            <a:r>
              <a:rPr kumimoji="0" lang="en-US" altLang="zh-TW" sz="3200" b="0" i="0" u="none" strike="noStrike" kern="1200" cap="none" spc="0" normalizeH="0" baseline="0" noProof="0" dirty="0">
                <a:ln>
                  <a:noFill/>
                </a:ln>
                <a:solidFill>
                  <a:prstClr val="black"/>
                </a:solidFill>
                <a:effectLst/>
                <a:uLnTx/>
                <a:uFillTx/>
                <a:latin typeface="+mn-ea"/>
                <a:cs typeface="+mn-cs"/>
              </a:rPr>
              <a:t>+</a:t>
            </a:r>
            <a:r>
              <a:rPr kumimoji="0" lang="zh-TW" altLang="en-US" sz="3200" b="0" i="0" u="none" strike="noStrike" kern="1200" cap="none" spc="0" normalizeH="0" baseline="0" noProof="0" dirty="0">
                <a:ln>
                  <a:noFill/>
                </a:ln>
                <a:solidFill>
                  <a:prstClr val="black"/>
                </a:solidFill>
                <a:effectLst/>
                <a:uLnTx/>
                <a:uFillTx/>
                <a:latin typeface="+mn-ea"/>
                <a:cs typeface="+mn-cs"/>
              </a:rPr>
              <a:t> 護管員</a:t>
            </a: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mn-ea"/>
                <a:cs typeface="+mn-cs"/>
              </a:rPr>
              <a:t>國家森林志工、自然教育中心的環境教育教師、在地社區人士</a:t>
            </a: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mn-ea"/>
                <a:cs typeface="+mn-cs"/>
              </a:rPr>
              <a:t>臺中分署、南投分署、宜蘭分署</a:t>
            </a: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3200" b="0" i="0" u="none" strike="noStrike" kern="1200" cap="none" spc="0" normalizeH="0" baseline="0" noProof="0" dirty="0">
                <a:ln>
                  <a:noFill/>
                </a:ln>
                <a:solidFill>
                  <a:prstClr val="black"/>
                </a:solidFill>
                <a:effectLst/>
                <a:uLnTx/>
                <a:uFillTx/>
                <a:latin typeface="+mn-ea"/>
                <a:cs typeface="+mn-cs"/>
              </a:rPr>
              <a:t>(</a:t>
            </a:r>
            <a:r>
              <a:rPr kumimoji="0" lang="zh-TW" altLang="en-US" sz="3200" b="0" i="0" u="none" strike="noStrike" kern="1200" cap="none" spc="0" normalizeH="0" baseline="0" noProof="0" dirty="0">
                <a:ln>
                  <a:noFill/>
                </a:ln>
                <a:solidFill>
                  <a:prstClr val="black"/>
                </a:solidFill>
                <a:effectLst/>
                <a:uLnTx/>
                <a:uFillTx/>
                <a:latin typeface="+mn-ea"/>
                <a:cs typeface="+mn-cs"/>
              </a:rPr>
              <a:t>別的工作站</a:t>
            </a:r>
            <a:r>
              <a:rPr kumimoji="0" lang="en-US" altLang="zh-TW" sz="3200" b="0" i="0" u="none" strike="noStrike" kern="1200" cap="none" spc="0" normalizeH="0" baseline="0" noProof="0" dirty="0">
                <a:ln>
                  <a:noFill/>
                </a:ln>
                <a:solidFill>
                  <a:prstClr val="black"/>
                </a:solidFill>
                <a:effectLst/>
                <a:uLnTx/>
                <a:uFillTx/>
                <a:latin typeface="+mn-ea"/>
                <a:cs typeface="+mn-cs"/>
              </a:rPr>
              <a:t>)</a:t>
            </a:r>
            <a:r>
              <a:rPr kumimoji="0" lang="zh-TW" altLang="en-US" sz="3200" b="0" i="0" u="none" strike="noStrike" kern="1200" cap="none" spc="0" normalizeH="0" baseline="0" noProof="0" dirty="0">
                <a:ln>
                  <a:noFill/>
                </a:ln>
                <a:solidFill>
                  <a:prstClr val="black"/>
                </a:solidFill>
                <a:effectLst/>
                <a:uLnTx/>
                <a:uFillTx/>
                <a:latin typeface="+mn-ea"/>
                <a:cs typeface="+mn-cs"/>
              </a:rPr>
              <a:t>護管員</a:t>
            </a:r>
            <a:r>
              <a:rPr kumimoji="0" lang="en-US" altLang="zh-TW" sz="3200" b="0" i="0" u="none" strike="noStrike" kern="1200" cap="none" spc="0" normalizeH="0" baseline="0" noProof="0" dirty="0">
                <a:ln>
                  <a:noFill/>
                </a:ln>
                <a:solidFill>
                  <a:prstClr val="black"/>
                </a:solidFill>
                <a:effectLst/>
                <a:uLnTx/>
                <a:uFillTx/>
                <a:latin typeface="+mn-ea"/>
                <a:cs typeface="+mn-cs"/>
              </a:rPr>
              <a:t>+</a:t>
            </a:r>
            <a:r>
              <a:rPr kumimoji="0" lang="zh-TW" altLang="en-US" sz="3200" b="0" i="0" u="none" strike="noStrike" kern="1200" cap="none" spc="0" normalizeH="0" baseline="0" noProof="0" dirty="0">
                <a:ln>
                  <a:noFill/>
                </a:ln>
                <a:solidFill>
                  <a:prstClr val="black"/>
                </a:solidFill>
                <a:effectLst/>
                <a:uLnTx/>
                <a:uFillTx/>
                <a:latin typeface="+mn-ea"/>
                <a:cs typeface="+mn-cs"/>
              </a:rPr>
              <a:t> 護管員</a:t>
            </a: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mn-ea"/>
                <a:cs typeface="+mn-cs"/>
              </a:rPr>
              <a:t>支援其他工作站的鳥類調查樣區。</a:t>
            </a:r>
            <a:endParaRPr kumimoji="0" lang="en-US" altLang="zh-TW" sz="3200" b="0" i="0" u="none" strike="noStrike" kern="1200" cap="none" spc="0" normalizeH="0" baseline="0" noProof="0" dirty="0">
              <a:ln>
                <a:noFill/>
              </a:ln>
              <a:solidFill>
                <a:prstClr val="black"/>
              </a:solidFill>
              <a:effectLst/>
              <a:uLnTx/>
              <a:uFillTx/>
              <a:latin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mn-ea"/>
                <a:cs typeface="+mn-cs"/>
              </a:rPr>
              <a:t>臺東分署</a:t>
            </a:r>
            <a:endParaRPr kumimoji="0" lang="en-US" altLang="zh-TW" sz="2400" b="0" i="0" u="none" strike="noStrike" kern="1200" cap="none" spc="0" normalizeH="0" baseline="0" noProof="0" dirty="0">
              <a:ln>
                <a:noFill/>
              </a:ln>
              <a:solidFill>
                <a:prstClr val="black"/>
              </a:solidFill>
              <a:effectLst/>
              <a:uLnTx/>
              <a:uFillTx/>
              <a:latin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2400" b="0" i="0" u="none" strike="noStrike" kern="1200" cap="none" spc="0" normalizeH="0" baseline="0" noProof="0" dirty="0">
              <a:ln>
                <a:noFill/>
              </a:ln>
              <a:solidFill>
                <a:prstClr val="black"/>
              </a:solidFill>
              <a:effectLst/>
              <a:uLnTx/>
              <a:uFillTx/>
              <a:latin typeface="+mn-ea"/>
              <a:cs typeface="+mn-cs"/>
            </a:endParaRPr>
          </a:p>
        </p:txBody>
      </p:sp>
    </p:spTree>
    <p:extLst>
      <p:ext uri="{BB962C8B-B14F-4D97-AF65-F5344CB8AC3E}">
        <p14:creationId xmlns:p14="http://schemas.microsoft.com/office/powerpoint/2010/main" val="3086408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EF37F821-2E0F-4EC2-85D2-05C53CDD523B}"/>
              </a:ext>
            </a:extLst>
          </p:cNvPr>
          <p:cNvSpPr txBox="1"/>
          <p:nvPr/>
        </p:nvSpPr>
        <p:spPr>
          <a:xfrm>
            <a:off x="1752600" y="876300"/>
            <a:ext cx="153162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承辦人員及森林護管員的輪替</a:t>
            </a:r>
          </a:p>
        </p:txBody>
      </p:sp>
      <p:sp>
        <p:nvSpPr>
          <p:cNvPr id="5" name="文字方塊 4">
            <a:extLst>
              <a:ext uri="{FF2B5EF4-FFF2-40B4-BE49-F238E27FC236}">
                <a16:creationId xmlns:a16="http://schemas.microsoft.com/office/drawing/2014/main" id="{49BAD5DD-19FA-EFA6-8797-1DA28226DF64}"/>
              </a:ext>
            </a:extLst>
          </p:cNvPr>
          <p:cNvSpPr txBox="1"/>
          <p:nvPr/>
        </p:nvSpPr>
        <p:spPr>
          <a:xfrm>
            <a:off x="1143000" y="2095500"/>
            <a:ext cx="16535400" cy="8127161"/>
          </a:xfrm>
          <a:prstGeom prst="rect">
            <a:avLst/>
          </a:prstGeom>
          <a:noFill/>
        </p:spPr>
        <p:txBody>
          <a:bodyPr wrap="square">
            <a:spAutoFit/>
          </a:bodyPr>
          <a:lstStyle/>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新任承辦人員</a:t>
            </a:r>
            <a:endParaRPr kumimoji="0" lang="en-US" altLang="zh-TW"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zh-TW"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用公文傳送表訂的樣區樣點表、調查注意事項、執行配套方案，以利傳達相關資訊。</a:t>
            </a:r>
            <a:endParaRPr kumimoji="0" lang="en-US" altLang="zh-TW"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TW" sz="3200" b="0" i="0" u="none" strike="noStrike" kern="1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新接手鳥類調查人員</a:t>
            </a:r>
            <a:endParaRPr kumimoji="0" lang="en-US" altLang="zh-TW"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製作鳥類調查學習包，提供予負責該樣區的人員參考與學習。輪替時，可將此資源轉知接手人員。此外，建議由原調查人員帶領新接手人員實際到現地演練一遍。</a:t>
            </a:r>
            <a:endParaRPr kumimoji="0" lang="en-US" altLang="zh-TW"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TW"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新進森林護管員</a:t>
            </a:r>
            <a:endParaRPr kumimoji="0" lang="en-US" altLang="zh-TW"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大多數森林護管員已上過調查方法課程的情況下，為求培訓資源分配的效益，建議未來在新進森林護管員的訓練中，加入獼猴調查方法課程，讓新進人員若有需要接任獼猴調查都能有基礎概念，也能在職務交接時，更快掌握要點，以確保調查資料品質。</a:t>
            </a:r>
            <a:endParaRPr kumimoji="0" lang="zh-TW" altLang="zh-TW"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05184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63358" y="2273565"/>
            <a:ext cx="17929992" cy="7906232"/>
          </a:xfrm>
          <a:custGeom>
            <a:avLst/>
            <a:gdLst/>
            <a:ahLst/>
            <a:cxnLst/>
            <a:rect l="l" t="t" r="r" b="b"/>
            <a:pathLst>
              <a:path w="17929992" h="17456242">
                <a:moveTo>
                  <a:pt x="0" y="17456243"/>
                </a:moveTo>
                <a:lnTo>
                  <a:pt x="17929992" y="17456243"/>
                </a:lnTo>
                <a:lnTo>
                  <a:pt x="17929992" y="0"/>
                </a:lnTo>
                <a:lnTo>
                  <a:pt x="0" y="0"/>
                </a:lnTo>
                <a:lnTo>
                  <a:pt x="0" y="17456243"/>
                </a:lnTo>
                <a:close/>
              </a:path>
            </a:pathLst>
          </a:custGeom>
          <a:blipFill>
            <a:blip r:embed="rId2">
              <a:alphaModFix amt="40000"/>
            </a:blip>
            <a:stretch>
              <a:fillRect t="-5704" b="-121077"/>
            </a:stretch>
          </a:blipFill>
        </p:spPr>
        <p:txBody>
          <a:bodyPr/>
          <a:lstStyle/>
          <a:p>
            <a:endParaRPr lang="zh-TW" altLang="en-US" dirty="0">
              <a:latin typeface="微軟正黑體" panose="020B0604030504040204" pitchFamily="34" charset="-120"/>
              <a:ea typeface="微軟正黑體" panose="020B0604030504040204" pitchFamily="34" charset="-120"/>
            </a:endParaRPr>
          </a:p>
        </p:txBody>
      </p:sp>
      <p:grpSp>
        <p:nvGrpSpPr>
          <p:cNvPr id="5" name="Group 5"/>
          <p:cNvGrpSpPr/>
          <p:nvPr/>
        </p:nvGrpSpPr>
        <p:grpSpPr>
          <a:xfrm>
            <a:off x="1273552" y="2273565"/>
            <a:ext cx="3025744" cy="302574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微軟正黑體" panose="020B0604030504040204" pitchFamily="34" charset="-120"/>
                <a:ea typeface="微軟正黑體" panose="020B0604030504040204" pitchFamily="34" charset="-120"/>
              </a:endParaRPr>
            </a:p>
          </p:txBody>
        </p:sp>
      </p:grpSp>
      <p:sp>
        <p:nvSpPr>
          <p:cNvPr id="8" name="Freeform 8"/>
          <p:cNvSpPr/>
          <p:nvPr/>
        </p:nvSpPr>
        <p:spPr>
          <a:xfrm>
            <a:off x="7396618" y="4100059"/>
            <a:ext cx="1422840" cy="1226229"/>
          </a:xfrm>
          <a:custGeom>
            <a:avLst/>
            <a:gdLst/>
            <a:ahLst/>
            <a:cxnLst/>
            <a:rect l="l" t="t" r="r" b="b"/>
            <a:pathLst>
              <a:path w="1422840" h="1226229">
                <a:moveTo>
                  <a:pt x="0" y="0"/>
                </a:moveTo>
                <a:lnTo>
                  <a:pt x="1422840" y="0"/>
                </a:lnTo>
                <a:lnTo>
                  <a:pt x="1422840" y="1226229"/>
                </a:lnTo>
                <a:lnTo>
                  <a:pt x="0" y="1226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latin typeface="微軟正黑體" panose="020B0604030504040204" pitchFamily="34" charset="-120"/>
              <a:ea typeface="微軟正黑體" panose="020B0604030504040204" pitchFamily="34" charset="-120"/>
            </a:endParaRPr>
          </a:p>
        </p:txBody>
      </p:sp>
      <p:grpSp>
        <p:nvGrpSpPr>
          <p:cNvPr id="9" name="Group 9"/>
          <p:cNvGrpSpPr/>
          <p:nvPr/>
        </p:nvGrpSpPr>
        <p:grpSpPr>
          <a:xfrm>
            <a:off x="4891877" y="4907897"/>
            <a:ext cx="3025744" cy="302574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微軟正黑體" panose="020B0604030504040204" pitchFamily="34" charset="-120"/>
                <a:ea typeface="微軟正黑體" panose="020B0604030504040204" pitchFamily="34" charset="-120"/>
              </a:endParaRPr>
            </a:p>
          </p:txBody>
        </p:sp>
      </p:grpSp>
      <p:sp>
        <p:nvSpPr>
          <p:cNvPr id="12" name="Freeform 12"/>
          <p:cNvSpPr/>
          <p:nvPr/>
        </p:nvSpPr>
        <p:spPr>
          <a:xfrm>
            <a:off x="10801177" y="4100059"/>
            <a:ext cx="2287525" cy="2146115"/>
          </a:xfrm>
          <a:custGeom>
            <a:avLst/>
            <a:gdLst/>
            <a:ahLst/>
            <a:cxnLst/>
            <a:rect l="l" t="t" r="r" b="b"/>
            <a:pathLst>
              <a:path w="2287525" h="2146115">
                <a:moveTo>
                  <a:pt x="0" y="0"/>
                </a:moveTo>
                <a:lnTo>
                  <a:pt x="2287525" y="0"/>
                </a:lnTo>
                <a:lnTo>
                  <a:pt x="2287525" y="2146114"/>
                </a:lnTo>
                <a:lnTo>
                  <a:pt x="0" y="2146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3" name="Freeform 13"/>
          <p:cNvSpPr/>
          <p:nvPr/>
        </p:nvSpPr>
        <p:spPr>
          <a:xfrm rot="-596814">
            <a:off x="3505036" y="4467597"/>
            <a:ext cx="1947022" cy="1826661"/>
          </a:xfrm>
          <a:custGeom>
            <a:avLst/>
            <a:gdLst/>
            <a:ahLst/>
            <a:cxnLst/>
            <a:rect l="l" t="t" r="r" b="b"/>
            <a:pathLst>
              <a:path w="1947022" h="1826661">
                <a:moveTo>
                  <a:pt x="0" y="0"/>
                </a:moveTo>
                <a:lnTo>
                  <a:pt x="1947022" y="0"/>
                </a:lnTo>
                <a:lnTo>
                  <a:pt x="1947022" y="1826661"/>
                </a:lnTo>
                <a:lnTo>
                  <a:pt x="0" y="18266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latin typeface="微軟正黑體" panose="020B0604030504040204" pitchFamily="34" charset="-120"/>
              <a:ea typeface="微軟正黑體" panose="020B0604030504040204" pitchFamily="34" charset="-120"/>
            </a:endParaRPr>
          </a:p>
        </p:txBody>
      </p:sp>
      <p:grpSp>
        <p:nvGrpSpPr>
          <p:cNvPr id="14" name="Group 14"/>
          <p:cNvGrpSpPr/>
          <p:nvPr/>
        </p:nvGrpSpPr>
        <p:grpSpPr>
          <a:xfrm>
            <a:off x="8519283" y="2410597"/>
            <a:ext cx="3025744" cy="30257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微軟正黑體" panose="020B0604030504040204" pitchFamily="34" charset="-120"/>
                <a:ea typeface="微軟正黑體" panose="020B0604030504040204" pitchFamily="34" charset="-120"/>
              </a:endParaRPr>
            </a:p>
          </p:txBody>
        </p:sp>
      </p:grpSp>
      <p:grpSp>
        <p:nvGrpSpPr>
          <p:cNvPr id="17" name="Group 17"/>
          <p:cNvGrpSpPr/>
          <p:nvPr/>
        </p:nvGrpSpPr>
        <p:grpSpPr>
          <a:xfrm>
            <a:off x="12300351" y="5587877"/>
            <a:ext cx="3025744" cy="302574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微軟正黑體" panose="020B0604030504040204" pitchFamily="34" charset="-120"/>
                <a:ea typeface="微軟正黑體" panose="020B0604030504040204" pitchFamily="34" charset="-120"/>
              </a:endParaRPr>
            </a:p>
          </p:txBody>
        </p:sp>
      </p:grpSp>
      <p:sp>
        <p:nvSpPr>
          <p:cNvPr id="20" name="TextBox 20"/>
          <p:cNvSpPr txBox="1"/>
          <p:nvPr/>
        </p:nvSpPr>
        <p:spPr>
          <a:xfrm>
            <a:off x="1028700" y="1000125"/>
            <a:ext cx="4381500" cy="820738"/>
          </a:xfrm>
          <a:prstGeom prst="rect">
            <a:avLst/>
          </a:prstGeom>
        </p:spPr>
        <p:txBody>
          <a:bodyPr wrap="square" lIns="0" tIns="0" rIns="0" bIns="0" rtlCol="0" anchor="t">
            <a:spAutoFit/>
          </a:bodyPr>
          <a:lstStyle/>
          <a:p>
            <a:pPr algn="dist">
              <a:lnSpc>
                <a:spcPts val="6431"/>
              </a:lnSpc>
            </a:pPr>
            <a:r>
              <a:rPr lang="en-US" sz="6600" b="1" dirty="0" err="1">
                <a:solidFill>
                  <a:srgbClr val="1A401F"/>
                </a:solidFill>
                <a:latin typeface="微軟正黑體" panose="020B0604030504040204" pitchFamily="34" charset="-120"/>
                <a:ea typeface="微軟正黑體" panose="020B0604030504040204" pitchFamily="34" charset="-120"/>
                <a:cs typeface="Hatton"/>
                <a:sym typeface="Hatton"/>
              </a:rPr>
              <a:t>執行</a:t>
            </a:r>
            <a:r>
              <a:rPr lang="zh-TW" altLang="en-US" sz="6600" b="1" dirty="0">
                <a:solidFill>
                  <a:srgbClr val="1A401F"/>
                </a:solidFill>
                <a:latin typeface="微軟正黑體" panose="020B0604030504040204" pitchFamily="34" charset="-120"/>
                <a:ea typeface="微軟正黑體" panose="020B0604030504040204" pitchFamily="34" charset="-120"/>
                <a:cs typeface="Hatton"/>
                <a:sym typeface="Hatton"/>
              </a:rPr>
              <a:t>步驟</a:t>
            </a:r>
            <a:endParaRPr lang="en-US" sz="6600" b="1" dirty="0">
              <a:solidFill>
                <a:srgbClr val="1A401F"/>
              </a:solidFill>
              <a:latin typeface="微軟正黑體" panose="020B0604030504040204" pitchFamily="34" charset="-120"/>
              <a:ea typeface="微軟正黑體" panose="020B0604030504040204" pitchFamily="34" charset="-120"/>
              <a:cs typeface="Hatton"/>
              <a:sym typeface="Hatton"/>
            </a:endParaRPr>
          </a:p>
        </p:txBody>
      </p:sp>
      <p:sp>
        <p:nvSpPr>
          <p:cNvPr id="21" name="TextBox 21"/>
          <p:cNvSpPr txBox="1"/>
          <p:nvPr/>
        </p:nvSpPr>
        <p:spPr>
          <a:xfrm>
            <a:off x="1708258" y="3006320"/>
            <a:ext cx="2156332" cy="1560235"/>
          </a:xfrm>
          <a:prstGeom prst="rect">
            <a:avLst/>
          </a:prstGeom>
        </p:spPr>
        <p:txBody>
          <a:bodyPr lIns="0" tIns="0" rIns="0" bIns="0" rtlCol="0" anchor="t">
            <a:spAutoFit/>
          </a:bodyPr>
          <a:lstStyle/>
          <a:p>
            <a:pPr algn="ctr">
              <a:lnSpc>
                <a:spcPct val="150000"/>
              </a:lnSpc>
            </a:pPr>
            <a:r>
              <a:rPr lang="en-US" sz="3600" dirty="0">
                <a:solidFill>
                  <a:srgbClr val="FFFFFF"/>
                </a:solidFill>
                <a:latin typeface="微軟正黑體" panose="020B0604030504040204" pitchFamily="34" charset="-120"/>
                <a:ea typeface="微軟正黑體" panose="020B0604030504040204" pitchFamily="34" charset="-120"/>
                <a:cs typeface="Hatton"/>
                <a:sym typeface="Hatton"/>
              </a:rPr>
              <a:t>01/</a:t>
            </a:r>
          </a:p>
          <a:p>
            <a:pPr algn="dist">
              <a:lnSpc>
                <a:spcPct val="150000"/>
              </a:lnSpc>
            </a:pPr>
            <a:r>
              <a:rPr lang="zh-TW" altLang="en-US" sz="3600" dirty="0">
                <a:solidFill>
                  <a:srgbClr val="FFFFFF"/>
                </a:solidFill>
                <a:latin typeface="微軟正黑體" panose="020B0604030504040204" pitchFamily="34" charset="-120"/>
                <a:ea typeface="微軟正黑體" panose="020B0604030504040204" pitchFamily="34" charset="-120"/>
                <a:cs typeface="Hatton"/>
                <a:sym typeface="Hatton"/>
              </a:rPr>
              <a:t>人員培訓</a:t>
            </a:r>
            <a:endParaRPr lang="en-US" sz="3600" dirty="0">
              <a:solidFill>
                <a:srgbClr val="FFFFFF"/>
              </a:solidFill>
              <a:latin typeface="微軟正黑體" panose="020B0604030504040204" pitchFamily="34" charset="-120"/>
              <a:ea typeface="微軟正黑體" panose="020B0604030504040204" pitchFamily="34" charset="-120"/>
              <a:cs typeface="Hatton"/>
              <a:sym typeface="Hatton"/>
            </a:endParaRPr>
          </a:p>
        </p:txBody>
      </p:sp>
      <p:sp>
        <p:nvSpPr>
          <p:cNvPr id="22" name="TextBox 22"/>
          <p:cNvSpPr txBox="1"/>
          <p:nvPr/>
        </p:nvSpPr>
        <p:spPr>
          <a:xfrm>
            <a:off x="5255086" y="5640652"/>
            <a:ext cx="2299327" cy="1560235"/>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微軟正黑體" panose="020B0604030504040204" pitchFamily="34" charset="-120"/>
                <a:ea typeface="微軟正黑體" panose="020B0604030504040204" pitchFamily="34" charset="-120"/>
                <a:sym typeface="Hatton"/>
              </a:rPr>
              <a:t>02/</a:t>
            </a:r>
          </a:p>
          <a:p>
            <a:pPr algn="dist">
              <a:lnSpc>
                <a:spcPct val="150000"/>
              </a:lnSpc>
            </a:pPr>
            <a:r>
              <a:rPr lang="zh-TW" altLang="en-US" sz="3600" dirty="0">
                <a:solidFill>
                  <a:srgbClr val="FFFFFF"/>
                </a:solidFill>
                <a:latin typeface="微軟正黑體" panose="020B0604030504040204" pitchFamily="34" charset="-120"/>
                <a:ea typeface="微軟正黑體" panose="020B0604030504040204" pitchFamily="34" charset="-120"/>
                <a:sym typeface="Hatton"/>
              </a:rPr>
              <a:t>野外</a:t>
            </a:r>
            <a:r>
              <a:rPr lang="en-US" sz="3600" dirty="0" err="1">
                <a:solidFill>
                  <a:srgbClr val="FFFFFF"/>
                </a:solidFill>
                <a:latin typeface="微軟正黑體" panose="020B0604030504040204" pitchFamily="34" charset="-120"/>
                <a:ea typeface="微軟正黑體" panose="020B0604030504040204" pitchFamily="34" charset="-120"/>
                <a:sym typeface="Hatton"/>
              </a:rPr>
              <a:t>調查</a:t>
            </a:r>
            <a:endParaRPr lang="en-US" sz="3600" dirty="0">
              <a:solidFill>
                <a:srgbClr val="FFFFFF"/>
              </a:solidFill>
              <a:latin typeface="微軟正黑體" panose="020B0604030504040204" pitchFamily="34" charset="-120"/>
              <a:ea typeface="微軟正黑體" panose="020B0604030504040204" pitchFamily="34" charset="-120"/>
              <a:sym typeface="Hatton"/>
            </a:endParaRPr>
          </a:p>
        </p:txBody>
      </p:sp>
      <p:sp>
        <p:nvSpPr>
          <p:cNvPr id="23" name="TextBox 23"/>
          <p:cNvSpPr txBox="1"/>
          <p:nvPr/>
        </p:nvSpPr>
        <p:spPr>
          <a:xfrm>
            <a:off x="8861958" y="3143352"/>
            <a:ext cx="2340394" cy="1560235"/>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微軟正黑體" panose="020B0604030504040204" pitchFamily="34" charset="-120"/>
                <a:ea typeface="微軟正黑體" panose="020B0604030504040204" pitchFamily="34" charset="-120"/>
                <a:sym typeface="Hatton"/>
              </a:rPr>
              <a:t>03/</a:t>
            </a:r>
          </a:p>
          <a:p>
            <a:pPr algn="dist">
              <a:lnSpc>
                <a:spcPct val="150000"/>
              </a:lnSpc>
            </a:pPr>
            <a:r>
              <a:rPr lang="en-US" sz="3600" dirty="0" err="1">
                <a:solidFill>
                  <a:srgbClr val="FFFFFF"/>
                </a:solidFill>
                <a:latin typeface="微軟正黑體" panose="020B0604030504040204" pitchFamily="34" charset="-120"/>
                <a:ea typeface="微軟正黑體" panose="020B0604030504040204" pitchFamily="34" charset="-120"/>
                <a:sym typeface="Hatton"/>
              </a:rPr>
              <a:t>資料檢核</a:t>
            </a:r>
            <a:endParaRPr lang="en-US" sz="3600" dirty="0">
              <a:solidFill>
                <a:srgbClr val="FFFFFF"/>
              </a:solidFill>
              <a:latin typeface="微軟正黑體" panose="020B0604030504040204" pitchFamily="34" charset="-120"/>
              <a:ea typeface="微軟正黑體" panose="020B0604030504040204" pitchFamily="34" charset="-120"/>
              <a:sym typeface="Hatton"/>
            </a:endParaRPr>
          </a:p>
        </p:txBody>
      </p:sp>
      <p:sp>
        <p:nvSpPr>
          <p:cNvPr id="24" name="TextBox 24"/>
          <p:cNvSpPr txBox="1"/>
          <p:nvPr/>
        </p:nvSpPr>
        <p:spPr>
          <a:xfrm>
            <a:off x="12760036" y="6320632"/>
            <a:ext cx="2106375" cy="1560235"/>
          </a:xfrm>
          <a:prstGeom prst="rect">
            <a:avLst/>
          </a:prstGeom>
        </p:spPr>
        <p:txBody>
          <a:bodyPr lIns="0" tIns="0" rIns="0" bIns="0" rtlCol="0" anchor="t">
            <a:spAutoFit/>
          </a:bodyPr>
          <a:lstStyle/>
          <a:p>
            <a:pPr algn="ctr">
              <a:lnSpc>
                <a:spcPct val="150000"/>
              </a:lnSpc>
            </a:pPr>
            <a:r>
              <a:rPr lang="en-US" sz="3600" dirty="0">
                <a:solidFill>
                  <a:srgbClr val="FFFFFF"/>
                </a:solidFill>
                <a:latin typeface="微軟正黑體" panose="020B0604030504040204" pitchFamily="34" charset="-120"/>
                <a:ea typeface="微軟正黑體" panose="020B0604030504040204" pitchFamily="34" charset="-120"/>
                <a:sym typeface="Hatton"/>
              </a:rPr>
              <a:t>04/</a:t>
            </a:r>
          </a:p>
          <a:p>
            <a:pPr algn="dist">
              <a:lnSpc>
                <a:spcPct val="150000"/>
              </a:lnSpc>
            </a:pPr>
            <a:r>
              <a:rPr lang="en-US" sz="3600" dirty="0" err="1">
                <a:solidFill>
                  <a:srgbClr val="FFFFFF"/>
                </a:solidFill>
                <a:latin typeface="微軟正黑體" panose="020B0604030504040204" pitchFamily="34" charset="-120"/>
                <a:ea typeface="微軟正黑體" panose="020B0604030504040204" pitchFamily="34" charset="-120"/>
                <a:sym typeface="Hatton"/>
              </a:rPr>
              <a:t>資料分析</a:t>
            </a:r>
            <a:endParaRPr lang="en-US" sz="3600" dirty="0">
              <a:solidFill>
                <a:srgbClr val="FFFFFF"/>
              </a:solidFill>
              <a:latin typeface="微軟正黑體" panose="020B0604030504040204" pitchFamily="34" charset="-120"/>
              <a:ea typeface="微軟正黑體" panose="020B0604030504040204" pitchFamily="34" charset="-120"/>
              <a:sym typeface="Hatton"/>
            </a:endParaRPr>
          </a:p>
        </p:txBody>
      </p:sp>
      <p:grpSp>
        <p:nvGrpSpPr>
          <p:cNvPr id="25" name="Group 25"/>
          <p:cNvGrpSpPr/>
          <p:nvPr/>
        </p:nvGrpSpPr>
        <p:grpSpPr>
          <a:xfrm>
            <a:off x="14584127" y="1687430"/>
            <a:ext cx="3025744" cy="302574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微軟正黑體" panose="020B0604030504040204" pitchFamily="34" charset="-120"/>
                <a:ea typeface="微軟正黑體" panose="020B0604030504040204" pitchFamily="34" charset="-120"/>
              </a:endParaRPr>
            </a:p>
          </p:txBody>
        </p:sp>
      </p:grpSp>
      <p:sp>
        <p:nvSpPr>
          <p:cNvPr id="28" name="TextBox 28"/>
          <p:cNvSpPr txBox="1"/>
          <p:nvPr/>
        </p:nvSpPr>
        <p:spPr>
          <a:xfrm>
            <a:off x="15043812" y="2420185"/>
            <a:ext cx="2106375" cy="1560235"/>
          </a:xfrm>
          <a:prstGeom prst="rect">
            <a:avLst/>
          </a:prstGeom>
        </p:spPr>
        <p:txBody>
          <a:bodyPr lIns="0" tIns="0" rIns="0" bIns="0" rtlCol="0" anchor="t">
            <a:spAutoFit/>
          </a:bodyPr>
          <a:lstStyle/>
          <a:p>
            <a:pPr algn="ctr">
              <a:lnSpc>
                <a:spcPct val="150000"/>
              </a:lnSpc>
            </a:pPr>
            <a:r>
              <a:rPr lang="en-US" sz="3600" dirty="0">
                <a:solidFill>
                  <a:srgbClr val="FFFFFF"/>
                </a:solidFill>
                <a:latin typeface="微軟正黑體" panose="020B0604030504040204" pitchFamily="34" charset="-120"/>
                <a:ea typeface="微軟正黑體" panose="020B0604030504040204" pitchFamily="34" charset="-120"/>
                <a:sym typeface="Hatton"/>
              </a:rPr>
              <a:t>05/</a:t>
            </a:r>
          </a:p>
          <a:p>
            <a:pPr algn="dist">
              <a:lnSpc>
                <a:spcPct val="150000"/>
              </a:lnSpc>
            </a:pPr>
            <a:r>
              <a:rPr lang="en-US" sz="3600" dirty="0" err="1">
                <a:solidFill>
                  <a:srgbClr val="FFFFFF"/>
                </a:solidFill>
                <a:latin typeface="微軟正黑體" panose="020B0604030504040204" pitchFamily="34" charset="-120"/>
                <a:ea typeface="微軟正黑體" panose="020B0604030504040204" pitchFamily="34" charset="-120"/>
                <a:sym typeface="Hatton"/>
              </a:rPr>
              <a:t>成果</a:t>
            </a:r>
            <a:r>
              <a:rPr lang="zh-TW" altLang="en-US" sz="3600" dirty="0">
                <a:solidFill>
                  <a:srgbClr val="FFFFFF"/>
                </a:solidFill>
                <a:latin typeface="微軟正黑體" panose="020B0604030504040204" pitchFamily="34" charset="-120"/>
                <a:ea typeface="微軟正黑體" panose="020B0604030504040204" pitchFamily="34" charset="-120"/>
                <a:sym typeface="Hatton"/>
              </a:rPr>
              <a:t>分享</a:t>
            </a:r>
            <a:endParaRPr lang="en-US" sz="3600" dirty="0">
              <a:solidFill>
                <a:srgbClr val="FFFFFF"/>
              </a:solidFill>
              <a:latin typeface="微軟正黑體" panose="020B0604030504040204" pitchFamily="34" charset="-120"/>
              <a:ea typeface="微軟正黑體" panose="020B0604030504040204" pitchFamily="34" charset="-120"/>
              <a:sym typeface="Hatton"/>
            </a:endParaRPr>
          </a:p>
        </p:txBody>
      </p:sp>
      <p:sp>
        <p:nvSpPr>
          <p:cNvPr id="29" name="Freeform 29"/>
          <p:cNvSpPr/>
          <p:nvPr/>
        </p:nvSpPr>
        <p:spPr>
          <a:xfrm>
            <a:off x="14060252" y="4254182"/>
            <a:ext cx="1955425" cy="1685221"/>
          </a:xfrm>
          <a:custGeom>
            <a:avLst/>
            <a:gdLst/>
            <a:ahLst/>
            <a:cxnLst/>
            <a:rect l="l" t="t" r="r" b="b"/>
            <a:pathLst>
              <a:path w="1955425" h="1685221">
                <a:moveTo>
                  <a:pt x="0" y="0"/>
                </a:moveTo>
                <a:lnTo>
                  <a:pt x="1955425" y="0"/>
                </a:lnTo>
                <a:lnTo>
                  <a:pt x="1955425" y="1685221"/>
                </a:lnTo>
                <a:lnTo>
                  <a:pt x="0" y="16852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latin typeface="微軟正黑體" panose="020B0604030504040204" pitchFamily="34" charset="-120"/>
              <a:ea typeface="微軟正黑體" panose="020B0604030504040204" pitchFamily="34" charset="-120"/>
            </a:endParaRPr>
          </a:p>
        </p:txBody>
      </p:sp>
      <p:grpSp>
        <p:nvGrpSpPr>
          <p:cNvPr id="3" name="Group 3"/>
          <p:cNvGrpSpPr/>
          <p:nvPr/>
        </p:nvGrpSpPr>
        <p:grpSpPr>
          <a:xfrm rot="565441">
            <a:off x="3698114" y="2173718"/>
            <a:ext cx="6060693" cy="1467024"/>
            <a:chOff x="0" y="0"/>
            <a:chExt cx="8080925" cy="1956032"/>
          </a:xfrm>
        </p:grpSpPr>
        <p:sp>
          <p:nvSpPr>
            <p:cNvPr id="4" name="Freeform 4"/>
            <p:cNvSpPr/>
            <p:nvPr/>
          </p:nvSpPr>
          <p:spPr>
            <a:xfrm>
              <a:off x="56012" y="55191"/>
              <a:ext cx="7964358" cy="1837534"/>
            </a:xfrm>
            <a:custGeom>
              <a:avLst/>
              <a:gdLst/>
              <a:ahLst/>
              <a:cxnLst/>
              <a:rect l="l" t="t" r="r" b="b"/>
              <a:pathLst>
                <a:path w="7964358" h="1837534">
                  <a:moveTo>
                    <a:pt x="7903804" y="675277"/>
                  </a:moveTo>
                  <a:cubicBezTo>
                    <a:pt x="7872014" y="485356"/>
                    <a:pt x="7864445" y="461007"/>
                    <a:pt x="7844764" y="435035"/>
                  </a:cubicBezTo>
                  <a:cubicBezTo>
                    <a:pt x="7820543" y="399323"/>
                    <a:pt x="7778156" y="360364"/>
                    <a:pt x="7738794" y="336015"/>
                  </a:cubicBezTo>
                  <a:cubicBezTo>
                    <a:pt x="7700949" y="311667"/>
                    <a:pt x="7670672" y="303550"/>
                    <a:pt x="7616173" y="285694"/>
                  </a:cubicBezTo>
                  <a:cubicBezTo>
                    <a:pt x="7508690" y="251606"/>
                    <a:pt x="7290696" y="204531"/>
                    <a:pt x="7134769" y="172066"/>
                  </a:cubicBezTo>
                  <a:cubicBezTo>
                    <a:pt x="6986412" y="141224"/>
                    <a:pt x="6844110" y="113628"/>
                    <a:pt x="6698781" y="97396"/>
                  </a:cubicBezTo>
                  <a:cubicBezTo>
                    <a:pt x="6553451" y="81163"/>
                    <a:pt x="6380873" y="64930"/>
                    <a:pt x="6264306" y="74670"/>
                  </a:cubicBezTo>
                  <a:cubicBezTo>
                    <a:pt x="6181045" y="81163"/>
                    <a:pt x="6118977" y="99019"/>
                    <a:pt x="6056909" y="120121"/>
                  </a:cubicBezTo>
                  <a:cubicBezTo>
                    <a:pt x="6000897" y="137977"/>
                    <a:pt x="5955481" y="149340"/>
                    <a:pt x="5902496" y="189922"/>
                  </a:cubicBezTo>
                  <a:cubicBezTo>
                    <a:pt x="5822263" y="251606"/>
                    <a:pt x="5726890" y="379844"/>
                    <a:pt x="5649684" y="495095"/>
                  </a:cubicBezTo>
                  <a:cubicBezTo>
                    <a:pt x="5564908" y="618463"/>
                    <a:pt x="5502840" y="814878"/>
                    <a:pt x="5418065" y="913897"/>
                  </a:cubicBezTo>
                  <a:cubicBezTo>
                    <a:pt x="5355997" y="983697"/>
                    <a:pt x="5292415" y="1019409"/>
                    <a:pt x="5219751" y="1059991"/>
                  </a:cubicBezTo>
                  <a:cubicBezTo>
                    <a:pt x="5142544" y="1105442"/>
                    <a:pt x="5039603" y="1142777"/>
                    <a:pt x="4963910" y="1167126"/>
                  </a:cubicBezTo>
                  <a:cubicBezTo>
                    <a:pt x="4907898" y="1184982"/>
                    <a:pt x="4886704" y="1191475"/>
                    <a:pt x="4814039" y="1202838"/>
                  </a:cubicBezTo>
                  <a:cubicBezTo>
                    <a:pt x="4639947" y="1230433"/>
                    <a:pt x="4176709" y="1288871"/>
                    <a:pt x="3905730" y="1277508"/>
                  </a:cubicBezTo>
                  <a:cubicBezTo>
                    <a:pt x="3686222" y="1269392"/>
                    <a:pt x="3480338" y="1193099"/>
                    <a:pt x="3312301" y="1176866"/>
                  </a:cubicBezTo>
                  <a:cubicBezTo>
                    <a:pt x="3189680" y="1165503"/>
                    <a:pt x="3073113" y="1165503"/>
                    <a:pt x="2992879" y="1170373"/>
                  </a:cubicBezTo>
                  <a:cubicBezTo>
                    <a:pt x="2944436" y="1173619"/>
                    <a:pt x="2923242" y="1176866"/>
                    <a:pt x="2877827" y="1186605"/>
                  </a:cubicBezTo>
                  <a:cubicBezTo>
                    <a:pt x="2803648" y="1204461"/>
                    <a:pt x="2687082" y="1256406"/>
                    <a:pt x="2600792" y="1275885"/>
                  </a:cubicBezTo>
                  <a:cubicBezTo>
                    <a:pt x="2526614" y="1293741"/>
                    <a:pt x="2481198" y="1285624"/>
                    <a:pt x="2390367" y="1308350"/>
                  </a:cubicBezTo>
                  <a:cubicBezTo>
                    <a:pt x="2216275" y="1353801"/>
                    <a:pt x="1834785" y="1525867"/>
                    <a:pt x="1639498" y="1581058"/>
                  </a:cubicBezTo>
                  <a:cubicBezTo>
                    <a:pt x="1518391" y="1615147"/>
                    <a:pt x="1429074" y="1631380"/>
                    <a:pt x="1341270" y="1642742"/>
                  </a:cubicBezTo>
                  <a:cubicBezTo>
                    <a:pt x="1274661" y="1650859"/>
                    <a:pt x="1247412" y="1650859"/>
                    <a:pt x="1162636" y="1654105"/>
                  </a:cubicBezTo>
                  <a:cubicBezTo>
                    <a:pt x="965836" y="1660598"/>
                    <a:pt x="286118" y="1645989"/>
                    <a:pt x="169551" y="1662221"/>
                  </a:cubicBezTo>
                  <a:cubicBezTo>
                    <a:pt x="145330" y="1665468"/>
                    <a:pt x="136247" y="1667091"/>
                    <a:pt x="124136" y="1675208"/>
                  </a:cubicBezTo>
                  <a:cubicBezTo>
                    <a:pt x="113539" y="1683324"/>
                    <a:pt x="107484" y="1697933"/>
                    <a:pt x="98400" y="1710919"/>
                  </a:cubicBezTo>
                  <a:cubicBezTo>
                    <a:pt x="87803" y="1725529"/>
                    <a:pt x="75693" y="1740138"/>
                    <a:pt x="68123" y="1757994"/>
                  </a:cubicBezTo>
                  <a:cubicBezTo>
                    <a:pt x="60554" y="1777473"/>
                    <a:pt x="66610" y="1816431"/>
                    <a:pt x="54499" y="1827794"/>
                  </a:cubicBezTo>
                  <a:cubicBezTo>
                    <a:pt x="46930" y="1835911"/>
                    <a:pt x="27250" y="1835911"/>
                    <a:pt x="18166" y="1831041"/>
                  </a:cubicBezTo>
                  <a:cubicBezTo>
                    <a:pt x="10597" y="1826171"/>
                    <a:pt x="4542" y="1813185"/>
                    <a:pt x="4542" y="1803445"/>
                  </a:cubicBezTo>
                  <a:cubicBezTo>
                    <a:pt x="4542" y="1795329"/>
                    <a:pt x="10597" y="1782343"/>
                    <a:pt x="18166" y="1775850"/>
                  </a:cubicBezTo>
                  <a:cubicBezTo>
                    <a:pt x="24222" y="1770980"/>
                    <a:pt x="37846" y="1769357"/>
                    <a:pt x="45416" y="1772603"/>
                  </a:cubicBezTo>
                  <a:cubicBezTo>
                    <a:pt x="52985" y="1775850"/>
                    <a:pt x="62068" y="1787213"/>
                    <a:pt x="65096" y="1795329"/>
                  </a:cubicBezTo>
                  <a:cubicBezTo>
                    <a:pt x="66610" y="1805069"/>
                    <a:pt x="63582" y="1818055"/>
                    <a:pt x="57527" y="1824548"/>
                  </a:cubicBezTo>
                  <a:cubicBezTo>
                    <a:pt x="51471" y="1832664"/>
                    <a:pt x="39360" y="1837534"/>
                    <a:pt x="30277" y="1835911"/>
                  </a:cubicBezTo>
                  <a:cubicBezTo>
                    <a:pt x="21194" y="1832664"/>
                    <a:pt x="7569" y="1819678"/>
                    <a:pt x="4542" y="1806692"/>
                  </a:cubicBezTo>
                  <a:cubicBezTo>
                    <a:pt x="0" y="1785589"/>
                    <a:pt x="18166" y="1743385"/>
                    <a:pt x="27250" y="1715789"/>
                  </a:cubicBezTo>
                  <a:cubicBezTo>
                    <a:pt x="37846" y="1689817"/>
                    <a:pt x="45416" y="1665468"/>
                    <a:pt x="62068" y="1645989"/>
                  </a:cubicBezTo>
                  <a:cubicBezTo>
                    <a:pt x="81748" y="1624886"/>
                    <a:pt x="95373" y="1610277"/>
                    <a:pt x="137760" y="1597291"/>
                  </a:cubicBezTo>
                  <a:cubicBezTo>
                    <a:pt x="293687" y="1550216"/>
                    <a:pt x="1067264" y="1607031"/>
                    <a:pt x="1329159" y="1579435"/>
                  </a:cubicBezTo>
                  <a:cubicBezTo>
                    <a:pt x="1459350" y="1564826"/>
                    <a:pt x="1503252" y="1551840"/>
                    <a:pt x="1619818" y="1519374"/>
                  </a:cubicBezTo>
                  <a:cubicBezTo>
                    <a:pt x="1802994" y="1467430"/>
                    <a:pt x="2134527" y="1314843"/>
                    <a:pt x="2313161" y="1266145"/>
                  </a:cubicBezTo>
                  <a:cubicBezTo>
                    <a:pt x="2422158" y="1235303"/>
                    <a:pt x="2490281" y="1238550"/>
                    <a:pt x="2581112" y="1214201"/>
                  </a:cubicBezTo>
                  <a:cubicBezTo>
                    <a:pt x="2676485" y="1191475"/>
                    <a:pt x="2793051" y="1139531"/>
                    <a:pt x="2868744" y="1123298"/>
                  </a:cubicBezTo>
                  <a:cubicBezTo>
                    <a:pt x="2918701" y="1111935"/>
                    <a:pt x="2941408" y="1108689"/>
                    <a:pt x="2992879" y="1105442"/>
                  </a:cubicBezTo>
                  <a:cubicBezTo>
                    <a:pt x="3076141" y="1102196"/>
                    <a:pt x="3195735" y="1100572"/>
                    <a:pt x="3319870" y="1113558"/>
                  </a:cubicBezTo>
                  <a:cubicBezTo>
                    <a:pt x="3486394" y="1129791"/>
                    <a:pt x="3687736" y="1204461"/>
                    <a:pt x="3902703" y="1212578"/>
                  </a:cubicBezTo>
                  <a:cubicBezTo>
                    <a:pt x="4170653" y="1225564"/>
                    <a:pt x="4630863" y="1165503"/>
                    <a:pt x="4801929" y="1139531"/>
                  </a:cubicBezTo>
                  <a:cubicBezTo>
                    <a:pt x="4871566" y="1128168"/>
                    <a:pt x="4892760" y="1121675"/>
                    <a:pt x="4947258" y="1105442"/>
                  </a:cubicBezTo>
                  <a:cubicBezTo>
                    <a:pt x="5018409" y="1082716"/>
                    <a:pt x="5115296" y="1045381"/>
                    <a:pt x="5187960" y="1004800"/>
                  </a:cubicBezTo>
                  <a:cubicBezTo>
                    <a:pt x="5254569" y="967465"/>
                    <a:pt x="5310582" y="939869"/>
                    <a:pt x="5368108" y="874939"/>
                  </a:cubicBezTo>
                  <a:cubicBezTo>
                    <a:pt x="5451370" y="780789"/>
                    <a:pt x="5524034" y="571389"/>
                    <a:pt x="5602755" y="454514"/>
                  </a:cubicBezTo>
                  <a:cubicBezTo>
                    <a:pt x="5664822" y="360364"/>
                    <a:pt x="5737487" y="274331"/>
                    <a:pt x="5788958" y="217517"/>
                  </a:cubicBezTo>
                  <a:cubicBezTo>
                    <a:pt x="5823776" y="178559"/>
                    <a:pt x="5841942" y="155833"/>
                    <a:pt x="5879788" y="129861"/>
                  </a:cubicBezTo>
                  <a:cubicBezTo>
                    <a:pt x="5925204" y="99019"/>
                    <a:pt x="5988786" y="74670"/>
                    <a:pt x="6049340" y="55191"/>
                  </a:cubicBezTo>
                  <a:cubicBezTo>
                    <a:pt x="6115949" y="34088"/>
                    <a:pt x="6179531" y="16233"/>
                    <a:pt x="6264306" y="9739"/>
                  </a:cubicBezTo>
                  <a:cubicBezTo>
                    <a:pt x="6385415" y="0"/>
                    <a:pt x="6561021" y="16233"/>
                    <a:pt x="6707864" y="32465"/>
                  </a:cubicBezTo>
                  <a:cubicBezTo>
                    <a:pt x="6854707" y="50321"/>
                    <a:pt x="6995496" y="77917"/>
                    <a:pt x="7145366" y="108759"/>
                  </a:cubicBezTo>
                  <a:cubicBezTo>
                    <a:pt x="7305834" y="141224"/>
                    <a:pt x="7525342" y="186675"/>
                    <a:pt x="7638881" y="225634"/>
                  </a:cubicBezTo>
                  <a:cubicBezTo>
                    <a:pt x="7700949" y="246736"/>
                    <a:pt x="7735767" y="258099"/>
                    <a:pt x="7778156" y="287317"/>
                  </a:cubicBezTo>
                  <a:cubicBezTo>
                    <a:pt x="7822056" y="316536"/>
                    <a:pt x="7867472" y="358741"/>
                    <a:pt x="7896235" y="399323"/>
                  </a:cubicBezTo>
                  <a:cubicBezTo>
                    <a:pt x="7918943" y="435034"/>
                    <a:pt x="7931054" y="472369"/>
                    <a:pt x="7941651" y="511328"/>
                  </a:cubicBezTo>
                  <a:cubicBezTo>
                    <a:pt x="7952248" y="548663"/>
                    <a:pt x="7964358" y="590868"/>
                    <a:pt x="7964358" y="624956"/>
                  </a:cubicBezTo>
                  <a:cubicBezTo>
                    <a:pt x="7964358" y="654175"/>
                    <a:pt x="7961330" y="691510"/>
                    <a:pt x="7950733" y="702873"/>
                  </a:cubicBezTo>
                  <a:cubicBezTo>
                    <a:pt x="7944679" y="709366"/>
                    <a:pt x="7931054" y="709366"/>
                    <a:pt x="7923485" y="706119"/>
                  </a:cubicBezTo>
                  <a:cubicBezTo>
                    <a:pt x="7914401" y="702873"/>
                    <a:pt x="7903804" y="675277"/>
                    <a:pt x="7903804" y="675277"/>
                  </a:cubicBezTo>
                </a:path>
              </a:pathLst>
            </a:custGeom>
            <a:solidFill>
              <a:srgbClr val="1A401F"/>
            </a:solidFill>
            <a:ln cap="sq">
              <a:noFill/>
              <a:prstDash val="solid"/>
              <a:miter/>
              <a:headEnd type="stealth"/>
            </a:ln>
          </p:spPr>
          <p:txBody>
            <a:bodyPr/>
            <a:lstStyle/>
            <a:p>
              <a:endParaRPr lang="zh-TW" altLang="en-US">
                <a:latin typeface="微軟正黑體" panose="020B0604030504040204" pitchFamily="34" charset="-120"/>
                <a:ea typeface="微軟正黑體" panose="020B0604030504040204" pitchFamily="34" charset="-120"/>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E44B46FA-100B-E92D-9184-A2B63567C02E}"/>
              </a:ext>
            </a:extLst>
          </p:cNvPr>
          <p:cNvSpPr txBox="1"/>
          <p:nvPr/>
        </p:nvSpPr>
        <p:spPr>
          <a:xfrm>
            <a:off x="1007289" y="2933700"/>
            <a:ext cx="6177704" cy="5016758"/>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4000" b="0" i="0" u="none" strike="noStrike" kern="1200" cap="none" spc="0" normalizeH="0" baseline="0" noProof="0" dirty="0">
                <a:ln>
                  <a:noFill/>
                </a:ln>
                <a:solidFill>
                  <a:prstClr val="black"/>
                </a:solidFill>
                <a:effectLst/>
                <a:uLnTx/>
                <a:uFillTx/>
                <a:latin typeface="+mn-ea"/>
                <a:cs typeface="+mn-cs"/>
              </a:rPr>
              <a:t>到各分署辦理調查員交流和成果說明會</a:t>
            </a:r>
            <a:endParaRPr kumimoji="0" lang="en-US" altLang="zh-TW" sz="4000" b="0" i="0" u="none" strike="noStrike" kern="1200" cap="none" spc="0" normalizeH="0" baseline="0" noProof="0" dirty="0">
              <a:ln>
                <a:noFill/>
              </a:ln>
              <a:solidFill>
                <a:prstClr val="black"/>
              </a:solidFill>
              <a:effectLst/>
              <a:uLnTx/>
              <a:uFillTx/>
              <a:latin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4000" b="0" i="0" u="none" strike="noStrike" kern="1200" cap="none" spc="0" normalizeH="0" baseline="0" noProof="0" dirty="0">
              <a:ln>
                <a:noFill/>
              </a:ln>
              <a:solidFill>
                <a:prstClr val="black"/>
              </a:solidFill>
              <a:effectLst/>
              <a:uLnTx/>
              <a:uFillTx/>
              <a:latin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4000" b="0" i="0" u="none" strike="noStrike" kern="1200" cap="none" spc="0" normalizeH="0" baseline="0" noProof="0" dirty="0">
                <a:ln>
                  <a:noFill/>
                </a:ln>
                <a:solidFill>
                  <a:prstClr val="black"/>
                </a:solidFill>
                <a:effectLst/>
                <a:uLnTx/>
                <a:uFillTx/>
                <a:latin typeface="+mn-ea"/>
                <a:cs typeface="+mn-cs"/>
              </a:rPr>
              <a:t>於訓練班對調查問題解析</a:t>
            </a:r>
            <a:endParaRPr kumimoji="0" lang="en-US" altLang="zh-TW" sz="4000" b="0" i="0" u="none" strike="noStrike" kern="1200" cap="none" spc="0" normalizeH="0" baseline="0" noProof="0" dirty="0">
              <a:ln>
                <a:noFill/>
              </a:ln>
              <a:solidFill>
                <a:prstClr val="black"/>
              </a:solidFill>
              <a:effectLst/>
              <a:uLnTx/>
              <a:uFillTx/>
              <a:latin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4000" b="0" i="0" u="none" strike="noStrike" kern="1200" cap="none" spc="0" normalizeH="0" baseline="0" noProof="0" dirty="0">
              <a:ln>
                <a:noFill/>
              </a:ln>
              <a:solidFill>
                <a:prstClr val="black"/>
              </a:solidFill>
              <a:effectLst/>
              <a:uLnTx/>
              <a:uFillTx/>
              <a:latin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4000" b="0" i="0" u="none" strike="noStrike" kern="1200" cap="none" spc="0" normalizeH="0" baseline="0" noProof="0" dirty="0">
                <a:ln>
                  <a:noFill/>
                </a:ln>
                <a:solidFill>
                  <a:prstClr val="black"/>
                </a:solidFill>
                <a:effectLst/>
                <a:uLnTx/>
                <a:uFillTx/>
                <a:latin typeface="+mn-ea"/>
                <a:cs typeface="+mn-cs"/>
              </a:rPr>
              <a:t>針對需加強者，運用電話個別說明和溝通。</a:t>
            </a:r>
          </a:p>
        </p:txBody>
      </p:sp>
      <p:sp>
        <p:nvSpPr>
          <p:cNvPr id="11" name="文字方塊 10">
            <a:extLst>
              <a:ext uri="{FF2B5EF4-FFF2-40B4-BE49-F238E27FC236}">
                <a16:creationId xmlns:a16="http://schemas.microsoft.com/office/drawing/2014/main" id="{7D90C86F-81C2-9B6C-517B-47CA292FA954}"/>
              </a:ext>
            </a:extLst>
          </p:cNvPr>
          <p:cNvSpPr txBox="1"/>
          <p:nvPr/>
        </p:nvSpPr>
        <p:spPr>
          <a:xfrm>
            <a:off x="1007289" y="580020"/>
            <a:ext cx="15192239"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black"/>
                </a:solidFill>
                <a:effectLst/>
                <a:uLnTx/>
                <a:uFillTx/>
                <a:latin typeface="Tw Cen MT" panose="020B0602020104020603"/>
                <a:ea typeface="微軟正黑體" panose="020B0604030504040204" pitchFamily="34" charset="-120"/>
                <a:cs typeface="+mn-cs"/>
              </a:rPr>
              <a:t>提升獼猴調查資料的正確率</a:t>
            </a:r>
          </a:p>
        </p:txBody>
      </p:sp>
      <p:grpSp>
        <p:nvGrpSpPr>
          <p:cNvPr id="42" name="群組 41">
            <a:extLst>
              <a:ext uri="{FF2B5EF4-FFF2-40B4-BE49-F238E27FC236}">
                <a16:creationId xmlns:a16="http://schemas.microsoft.com/office/drawing/2014/main" id="{B6CE4105-A213-E871-258D-0BF978A6C425}"/>
              </a:ext>
            </a:extLst>
          </p:cNvPr>
          <p:cNvGrpSpPr/>
          <p:nvPr/>
        </p:nvGrpSpPr>
        <p:grpSpPr>
          <a:xfrm>
            <a:off x="7299753" y="2827553"/>
            <a:ext cx="10282318" cy="5204740"/>
            <a:chOff x="3657600" y="4276339"/>
            <a:chExt cx="10282318" cy="5204740"/>
          </a:xfrm>
        </p:grpSpPr>
        <p:grpSp>
          <p:nvGrpSpPr>
            <p:cNvPr id="12" name="Group 6">
              <a:extLst>
                <a:ext uri="{FF2B5EF4-FFF2-40B4-BE49-F238E27FC236}">
                  <a16:creationId xmlns:a16="http://schemas.microsoft.com/office/drawing/2014/main" id="{82B5FFC3-06D1-77AF-1786-0F59DD7B2C19}"/>
                </a:ext>
              </a:extLst>
            </p:cNvPr>
            <p:cNvGrpSpPr/>
            <p:nvPr/>
          </p:nvGrpSpPr>
          <p:grpSpPr>
            <a:xfrm>
              <a:off x="3657600" y="4276339"/>
              <a:ext cx="10282318" cy="5204740"/>
              <a:chOff x="0" y="-66675"/>
              <a:chExt cx="13709758" cy="6939655"/>
            </a:xfrm>
          </p:grpSpPr>
          <p:grpSp>
            <p:nvGrpSpPr>
              <p:cNvPr id="13" name="Group 7">
                <a:extLst>
                  <a:ext uri="{FF2B5EF4-FFF2-40B4-BE49-F238E27FC236}">
                    <a16:creationId xmlns:a16="http://schemas.microsoft.com/office/drawing/2014/main" id="{1BF06FD0-A0E7-4E82-C507-78601B65A29A}"/>
                  </a:ext>
                </a:extLst>
              </p:cNvPr>
              <p:cNvGrpSpPr/>
              <p:nvPr/>
            </p:nvGrpSpPr>
            <p:grpSpPr>
              <a:xfrm>
                <a:off x="0" y="0"/>
                <a:ext cx="13709757" cy="1901850"/>
                <a:chOff x="0" y="0"/>
                <a:chExt cx="2708100" cy="375674"/>
              </a:xfrm>
            </p:grpSpPr>
            <p:sp>
              <p:nvSpPr>
                <p:cNvPr id="34" name="Freeform 8">
                  <a:extLst>
                    <a:ext uri="{FF2B5EF4-FFF2-40B4-BE49-F238E27FC236}">
                      <a16:creationId xmlns:a16="http://schemas.microsoft.com/office/drawing/2014/main" id="{715ADCF1-2EF1-405C-B7A4-7903F0DB1E8E}"/>
                    </a:ext>
                  </a:extLst>
                </p:cNvPr>
                <p:cNvSpPr/>
                <p:nvPr/>
              </p:nvSpPr>
              <p:spPr>
                <a:xfrm>
                  <a:off x="0" y="0"/>
                  <a:ext cx="2708100" cy="375674"/>
                </a:xfrm>
                <a:custGeom>
                  <a:avLst/>
                  <a:gdLst/>
                  <a:ahLst/>
                  <a:cxnLst/>
                  <a:rect l="l" t="t" r="r" b="b"/>
                  <a:pathLst>
                    <a:path w="2708100" h="375674">
                      <a:moveTo>
                        <a:pt x="0" y="0"/>
                      </a:moveTo>
                      <a:lnTo>
                        <a:pt x="2708100" y="0"/>
                      </a:lnTo>
                      <a:lnTo>
                        <a:pt x="2708100" y="375674"/>
                      </a:lnTo>
                      <a:lnTo>
                        <a:pt x="0" y="375674"/>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5" name="TextBox 9">
                  <a:extLst>
                    <a:ext uri="{FF2B5EF4-FFF2-40B4-BE49-F238E27FC236}">
                      <a16:creationId xmlns:a16="http://schemas.microsoft.com/office/drawing/2014/main" id="{A657AA1E-22C4-0FF5-7839-19AE07EB14D1}"/>
                    </a:ext>
                  </a:extLst>
                </p:cNvPr>
                <p:cNvSpPr txBox="1"/>
                <p:nvPr/>
              </p:nvSpPr>
              <p:spPr>
                <a:xfrm>
                  <a:off x="0" y="-28575"/>
                  <a:ext cx="2708100" cy="404249"/>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14" name="Freeform 10">
                <a:extLst>
                  <a:ext uri="{FF2B5EF4-FFF2-40B4-BE49-F238E27FC236}">
                    <a16:creationId xmlns:a16="http://schemas.microsoft.com/office/drawing/2014/main" id="{B30D21A7-EACD-C24E-3893-7F7B39BD9232}"/>
                  </a:ext>
                </a:extLst>
              </p:cNvPr>
              <p:cNvSpPr/>
              <p:nvPr/>
            </p:nvSpPr>
            <p:spPr>
              <a:xfrm>
                <a:off x="0" y="328254"/>
                <a:ext cx="13709757" cy="5795675"/>
              </a:xfrm>
              <a:custGeom>
                <a:avLst/>
                <a:gdLst/>
                <a:ahLst/>
                <a:cxnLst/>
                <a:rect l="l" t="t" r="r" b="b"/>
                <a:pathLst>
                  <a:path w="13709757" h="5483903">
                    <a:moveTo>
                      <a:pt x="0" y="0"/>
                    </a:moveTo>
                    <a:lnTo>
                      <a:pt x="13709757" y="0"/>
                    </a:lnTo>
                    <a:lnTo>
                      <a:pt x="13709757" y="5483903"/>
                    </a:lnTo>
                    <a:lnTo>
                      <a:pt x="0" y="5483903"/>
                    </a:lnTo>
                    <a:lnTo>
                      <a:pt x="0" y="0"/>
                    </a:lnTo>
                    <a:close/>
                  </a:path>
                </a:pathLst>
              </a:custGeom>
              <a:blipFill>
                <a:blip r:embed="rId2"/>
                <a:stretch>
                  <a:fillRect l="-3152" t="-3924" r="-2769" b="-663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Freeform 12">
                <a:extLst>
                  <a:ext uri="{FF2B5EF4-FFF2-40B4-BE49-F238E27FC236}">
                    <a16:creationId xmlns:a16="http://schemas.microsoft.com/office/drawing/2014/main" id="{2628B729-F4F2-C503-2444-70BFBB8FDD3E}"/>
                  </a:ext>
                </a:extLst>
              </p:cNvPr>
              <p:cNvSpPr/>
              <p:nvPr/>
            </p:nvSpPr>
            <p:spPr>
              <a:xfrm>
                <a:off x="0" y="4954374"/>
                <a:ext cx="13709758" cy="1790210"/>
              </a:xfrm>
              <a:custGeom>
                <a:avLst/>
                <a:gdLst/>
                <a:ahLst/>
                <a:cxnLst/>
                <a:rect l="l" t="t" r="r" b="b"/>
                <a:pathLst>
                  <a:path w="2708100" h="565881">
                    <a:moveTo>
                      <a:pt x="0" y="0"/>
                    </a:moveTo>
                    <a:lnTo>
                      <a:pt x="2708100" y="0"/>
                    </a:lnTo>
                    <a:lnTo>
                      <a:pt x="2708100" y="565881"/>
                    </a:lnTo>
                    <a:lnTo>
                      <a:pt x="0" y="565881"/>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TextBox 16">
                <a:extLst>
                  <a:ext uri="{FF2B5EF4-FFF2-40B4-BE49-F238E27FC236}">
                    <a16:creationId xmlns:a16="http://schemas.microsoft.com/office/drawing/2014/main" id="{6D55081A-8010-FD73-2190-11F081050A01}"/>
                  </a:ext>
                </a:extLst>
              </p:cNvPr>
              <p:cNvSpPr txBox="1"/>
              <p:nvPr/>
            </p:nvSpPr>
            <p:spPr>
              <a:xfrm>
                <a:off x="710237" y="5001854"/>
                <a:ext cx="2485124" cy="1528475"/>
              </a:xfrm>
              <a:prstGeom prst="rect">
                <a:avLst/>
              </a:prstGeom>
            </p:spPr>
            <p:txBody>
              <a:bodyPr lIns="0" tIns="0" rIns="0" bIns="0" rtlCol="0" anchor="ctr"/>
              <a:lstStyle/>
              <a:p>
                <a:pPr marL="0" marR="0" lvl="0" indent="0" algn="ctr" defTabSz="914400" rtl="0" eaLnBrk="1" fontAlgn="auto" latinLnBrk="0" hangingPunct="1">
                  <a:lnSpc>
                    <a:spcPts val="3163"/>
                  </a:lnSpc>
                  <a:spcBef>
                    <a:spcPts val="0"/>
                  </a:spcBef>
                  <a:spcAft>
                    <a:spcPts val="0"/>
                  </a:spcAft>
                  <a:buClrTx/>
                  <a:buSzTx/>
                  <a:buFontTx/>
                  <a:buNone/>
                  <a:tabLst/>
                  <a:defRPr/>
                </a:pPr>
                <a:r>
                  <a:rPr kumimoji="0" lang="en-US" sz="27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晚於11時</a:t>
                </a:r>
              </a:p>
              <a:p>
                <a:pPr marL="0" marR="0" lvl="0" indent="0" algn="ctr" defTabSz="914400" rtl="0" eaLnBrk="1" fontAlgn="auto" latinLnBrk="0" hangingPunct="1">
                  <a:lnSpc>
                    <a:spcPts val="3163"/>
                  </a:lnSpc>
                  <a:spcBef>
                    <a:spcPts val="0"/>
                  </a:spcBef>
                  <a:spcAft>
                    <a:spcPts val="0"/>
                  </a:spcAft>
                  <a:buClrTx/>
                  <a:buSzTx/>
                  <a:buFontTx/>
                  <a:buNone/>
                  <a:tabLst/>
                  <a:defRPr/>
                </a:pPr>
                <a:r>
                  <a:rPr kumimoji="0" lang="en-US" sz="2799"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才完成調查</a:t>
                </a:r>
                <a:endParaRPr kumimoji="0" lang="en-US" sz="27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endParaRPr>
              </a:p>
            </p:txBody>
          </p:sp>
          <p:sp>
            <p:nvSpPr>
              <p:cNvPr id="29" name="TextBox 19">
                <a:extLst>
                  <a:ext uri="{FF2B5EF4-FFF2-40B4-BE49-F238E27FC236}">
                    <a16:creationId xmlns:a16="http://schemas.microsoft.com/office/drawing/2014/main" id="{C3BE8099-0083-02BF-D839-C5D56FC375DB}"/>
                  </a:ext>
                </a:extLst>
              </p:cNvPr>
              <p:cNvSpPr txBox="1"/>
              <p:nvPr/>
            </p:nvSpPr>
            <p:spPr>
              <a:xfrm>
                <a:off x="3448474" y="5001854"/>
                <a:ext cx="2485124" cy="1068006"/>
              </a:xfrm>
              <a:prstGeom prst="rect">
                <a:avLst/>
              </a:prstGeom>
            </p:spPr>
            <p:txBody>
              <a:bodyPr lIns="0" tIns="0" rIns="0" bIns="0" rtlCol="0" anchor="ctr"/>
              <a:lstStyle/>
              <a:p>
                <a:pPr marL="0" marR="0" lvl="0" indent="0" algn="ctr" defTabSz="914400" rtl="0" eaLnBrk="1" fontAlgn="auto" latinLnBrk="0" hangingPunct="1">
                  <a:lnSpc>
                    <a:spcPts val="3163"/>
                  </a:lnSpc>
                  <a:spcBef>
                    <a:spcPts val="0"/>
                  </a:spcBef>
                  <a:spcAft>
                    <a:spcPts val="0"/>
                  </a:spcAft>
                  <a:buClrTx/>
                  <a:buSzTx/>
                  <a:buFontTx/>
                  <a:buNone/>
                  <a:tabLst/>
                  <a:defRPr/>
                </a:pPr>
                <a:r>
                  <a:rPr kumimoji="0" lang="en-US" sz="2799"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位置偏差</a:t>
                </a:r>
                <a:endParaRPr kumimoji="0" lang="en-US" sz="27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endParaRPr>
              </a:p>
            </p:txBody>
          </p:sp>
          <p:grpSp>
            <p:nvGrpSpPr>
              <p:cNvPr id="18" name="Group 20">
                <a:extLst>
                  <a:ext uri="{FF2B5EF4-FFF2-40B4-BE49-F238E27FC236}">
                    <a16:creationId xmlns:a16="http://schemas.microsoft.com/office/drawing/2014/main" id="{8F6855C7-3343-749C-6E20-88834B6E8E93}"/>
                  </a:ext>
                </a:extLst>
              </p:cNvPr>
              <p:cNvGrpSpPr/>
              <p:nvPr/>
            </p:nvGrpSpPr>
            <p:grpSpPr>
              <a:xfrm>
                <a:off x="6186709" y="5001854"/>
                <a:ext cx="2373219" cy="1108825"/>
                <a:chOff x="0" y="-57461"/>
                <a:chExt cx="468784" cy="219027"/>
              </a:xfrm>
            </p:grpSpPr>
            <p:sp>
              <p:nvSpPr>
                <p:cNvPr id="26" name="Freeform 21">
                  <a:extLst>
                    <a:ext uri="{FF2B5EF4-FFF2-40B4-BE49-F238E27FC236}">
                      <a16:creationId xmlns:a16="http://schemas.microsoft.com/office/drawing/2014/main" id="{4828486C-70E3-E7C7-15E9-82DDEF9E4BF0}"/>
                    </a:ext>
                  </a:extLst>
                </p:cNvPr>
                <p:cNvSpPr/>
                <p:nvPr/>
              </p:nvSpPr>
              <p:spPr>
                <a:xfrm>
                  <a:off x="0" y="0"/>
                  <a:ext cx="468784" cy="103092"/>
                </a:xfrm>
                <a:custGeom>
                  <a:avLst/>
                  <a:gdLst/>
                  <a:ahLst/>
                  <a:cxnLst/>
                  <a:rect l="l" t="t" r="r" b="b"/>
                  <a:pathLst>
                    <a:path w="468784" h="446923">
                      <a:moveTo>
                        <a:pt x="0" y="0"/>
                      </a:moveTo>
                      <a:lnTo>
                        <a:pt x="468784" y="0"/>
                      </a:lnTo>
                      <a:lnTo>
                        <a:pt x="468784" y="446923"/>
                      </a:lnTo>
                      <a:lnTo>
                        <a:pt x="0" y="446923"/>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7" name="TextBox 22">
                  <a:extLst>
                    <a:ext uri="{FF2B5EF4-FFF2-40B4-BE49-F238E27FC236}">
                      <a16:creationId xmlns:a16="http://schemas.microsoft.com/office/drawing/2014/main" id="{E130379E-846C-CC15-7EBD-6925055F5766}"/>
                    </a:ext>
                  </a:extLst>
                </p:cNvPr>
                <p:cNvSpPr txBox="1"/>
                <p:nvPr/>
              </p:nvSpPr>
              <p:spPr>
                <a:xfrm>
                  <a:off x="0" y="-57461"/>
                  <a:ext cx="468784" cy="219027"/>
                </a:xfrm>
                <a:prstGeom prst="rect">
                  <a:avLst/>
                </a:prstGeom>
              </p:spPr>
              <p:txBody>
                <a:bodyPr lIns="0" tIns="0" rIns="0" bIns="0" rtlCol="0" anchor="ctr"/>
                <a:lstStyle/>
                <a:p>
                  <a:pPr marL="0" marR="0" lvl="0" indent="0" algn="ctr" defTabSz="914400" rtl="0" eaLnBrk="1" fontAlgn="auto" latinLnBrk="0" hangingPunct="1">
                    <a:lnSpc>
                      <a:spcPts val="3163"/>
                    </a:lnSpc>
                    <a:spcBef>
                      <a:spcPts val="0"/>
                    </a:spcBef>
                    <a:spcAft>
                      <a:spcPts val="0"/>
                    </a:spcAft>
                    <a:buClrTx/>
                    <a:buSzTx/>
                    <a:buFontTx/>
                    <a:buNone/>
                    <a:tabLst/>
                    <a:defRPr/>
                  </a:pPr>
                  <a:r>
                    <a:rPr kumimoji="0" lang="en-US" sz="27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不足6分鐘</a:t>
                  </a:r>
                </a:p>
              </p:txBody>
            </p:sp>
          </p:grpSp>
          <p:sp>
            <p:nvSpPr>
              <p:cNvPr id="25" name="TextBox 25">
                <a:extLst>
                  <a:ext uri="{FF2B5EF4-FFF2-40B4-BE49-F238E27FC236}">
                    <a16:creationId xmlns:a16="http://schemas.microsoft.com/office/drawing/2014/main" id="{84309F29-6F9F-96E2-805B-F9A207FEDF19}"/>
                  </a:ext>
                </a:extLst>
              </p:cNvPr>
              <p:cNvSpPr txBox="1"/>
              <p:nvPr/>
            </p:nvSpPr>
            <p:spPr>
              <a:xfrm>
                <a:off x="8813041" y="5001854"/>
                <a:ext cx="2373219" cy="1320796"/>
              </a:xfrm>
              <a:prstGeom prst="rect">
                <a:avLst/>
              </a:prstGeom>
            </p:spPr>
            <p:txBody>
              <a:bodyPr lIns="0" tIns="0" rIns="0" bIns="0" rtlCol="0" anchor="ctr"/>
              <a:lstStyle/>
              <a:p>
                <a:pPr marL="0" marR="0" lvl="0" indent="0" algn="ctr" defTabSz="914400" rtl="0" eaLnBrk="1" fontAlgn="auto" latinLnBrk="0" hangingPunct="1">
                  <a:lnSpc>
                    <a:spcPts val="3163"/>
                  </a:lnSpc>
                  <a:spcBef>
                    <a:spcPts val="0"/>
                  </a:spcBef>
                  <a:spcAft>
                    <a:spcPts val="0"/>
                  </a:spcAft>
                  <a:buClrTx/>
                  <a:buSzTx/>
                  <a:buFontTx/>
                  <a:buNone/>
                  <a:tabLst/>
                  <a:defRPr/>
                </a:pPr>
                <a:r>
                  <a:rPr kumimoji="0" lang="en-US" sz="27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不在3~6月之內</a:t>
                </a:r>
              </a:p>
            </p:txBody>
          </p:sp>
          <p:sp>
            <p:nvSpPr>
              <p:cNvPr id="23" name="TextBox 28">
                <a:extLst>
                  <a:ext uri="{FF2B5EF4-FFF2-40B4-BE49-F238E27FC236}">
                    <a16:creationId xmlns:a16="http://schemas.microsoft.com/office/drawing/2014/main" id="{FD1A5B94-DBE4-CBD5-E333-4EDA9CAD67ED}"/>
                  </a:ext>
                </a:extLst>
              </p:cNvPr>
              <p:cNvSpPr txBox="1"/>
              <p:nvPr/>
            </p:nvSpPr>
            <p:spPr>
              <a:xfrm>
                <a:off x="11439372" y="5001854"/>
                <a:ext cx="2270385" cy="1871126"/>
              </a:xfrm>
              <a:prstGeom prst="rect">
                <a:avLst/>
              </a:prstGeom>
            </p:spPr>
            <p:txBody>
              <a:bodyPr lIns="0" tIns="0" rIns="0" bIns="0" rtlCol="0" anchor="ctr"/>
              <a:lstStyle/>
              <a:p>
                <a:pPr marL="0" marR="0" lvl="0" indent="0" algn="ctr" defTabSz="914400" rtl="0" eaLnBrk="1" fontAlgn="auto" latinLnBrk="0" hangingPunct="1">
                  <a:lnSpc>
                    <a:spcPts val="3163"/>
                  </a:lnSpc>
                  <a:spcBef>
                    <a:spcPts val="0"/>
                  </a:spcBef>
                  <a:spcAft>
                    <a:spcPts val="0"/>
                  </a:spcAft>
                  <a:buClrTx/>
                  <a:buSzTx/>
                  <a:buFontTx/>
                  <a:buNone/>
                  <a:tabLst/>
                  <a:defRPr/>
                </a:pPr>
                <a:r>
                  <a:rPr kumimoji="0" lang="en-US" sz="27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同一樣區超過7日才完成調查</a:t>
                </a:r>
              </a:p>
            </p:txBody>
          </p:sp>
          <p:sp>
            <p:nvSpPr>
              <p:cNvPr id="21" name="TextBox 29">
                <a:extLst>
                  <a:ext uri="{FF2B5EF4-FFF2-40B4-BE49-F238E27FC236}">
                    <a16:creationId xmlns:a16="http://schemas.microsoft.com/office/drawing/2014/main" id="{08379F05-9D50-A4FD-A6E0-9E666488F04F}"/>
                  </a:ext>
                </a:extLst>
              </p:cNvPr>
              <p:cNvSpPr txBox="1"/>
              <p:nvPr/>
            </p:nvSpPr>
            <p:spPr>
              <a:xfrm>
                <a:off x="0" y="-66675"/>
                <a:ext cx="530261" cy="75154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a:t>
                </a:r>
              </a:p>
            </p:txBody>
          </p:sp>
        </p:grpSp>
        <p:sp>
          <p:nvSpPr>
            <p:cNvPr id="36" name="AutoShape 31">
              <a:extLst>
                <a:ext uri="{FF2B5EF4-FFF2-40B4-BE49-F238E27FC236}">
                  <a16:creationId xmlns:a16="http://schemas.microsoft.com/office/drawing/2014/main" id="{53030B00-29D7-05ED-F2FE-173FAB26D401}"/>
                </a:ext>
              </a:extLst>
            </p:cNvPr>
            <p:cNvSpPr/>
            <p:nvPr/>
          </p:nvSpPr>
          <p:spPr>
            <a:xfrm>
              <a:off x="4694894" y="5370937"/>
              <a:ext cx="1085405" cy="1002885"/>
            </a:xfrm>
            <a:prstGeom prst="line">
              <a:avLst/>
            </a:prstGeom>
            <a:ln w="38100" cap="flat">
              <a:solidFill>
                <a:srgbClr val="A43797"/>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7" name="AutoShape 32">
              <a:extLst>
                <a:ext uri="{FF2B5EF4-FFF2-40B4-BE49-F238E27FC236}">
                  <a16:creationId xmlns:a16="http://schemas.microsoft.com/office/drawing/2014/main" id="{8A7E2659-F79A-162A-D2A1-67DD796C26C2}"/>
                </a:ext>
              </a:extLst>
            </p:cNvPr>
            <p:cNvSpPr/>
            <p:nvPr/>
          </p:nvSpPr>
          <p:spPr>
            <a:xfrm>
              <a:off x="6566118" y="6389866"/>
              <a:ext cx="1298849" cy="831616"/>
            </a:xfrm>
            <a:prstGeom prst="line">
              <a:avLst/>
            </a:prstGeom>
            <a:ln w="38100" cap="flat">
              <a:solidFill>
                <a:srgbClr val="A43797"/>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AutoShape 33">
              <a:extLst>
                <a:ext uri="{FF2B5EF4-FFF2-40B4-BE49-F238E27FC236}">
                  <a16:creationId xmlns:a16="http://schemas.microsoft.com/office/drawing/2014/main" id="{837BB23D-5664-9621-1A28-294C60EA9128}"/>
                </a:ext>
              </a:extLst>
            </p:cNvPr>
            <p:cNvSpPr/>
            <p:nvPr/>
          </p:nvSpPr>
          <p:spPr>
            <a:xfrm>
              <a:off x="8572566" y="6890865"/>
              <a:ext cx="1298849" cy="831616"/>
            </a:xfrm>
            <a:prstGeom prst="line">
              <a:avLst/>
            </a:prstGeom>
            <a:ln w="38100" cap="flat">
              <a:solidFill>
                <a:srgbClr val="A43797"/>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9" name="TextBox 34">
              <a:extLst>
                <a:ext uri="{FF2B5EF4-FFF2-40B4-BE49-F238E27FC236}">
                  <a16:creationId xmlns:a16="http://schemas.microsoft.com/office/drawing/2014/main" id="{F3ECE9CA-1C00-26AA-4136-F7BBA32DD513}"/>
                </a:ext>
              </a:extLst>
            </p:cNvPr>
            <p:cNvSpPr txBox="1"/>
            <p:nvPr/>
          </p:nvSpPr>
          <p:spPr>
            <a:xfrm>
              <a:off x="10475753" y="5710526"/>
              <a:ext cx="863651" cy="1180340"/>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零星</a:t>
              </a:r>
              <a:endParaRPr kumimoji="0" 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endParaRPr>
            </a:p>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出現</a:t>
              </a:r>
              <a:endParaRPr kumimoji="0" 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endParaRPr>
            </a:p>
          </p:txBody>
        </p:sp>
        <p:sp>
          <p:nvSpPr>
            <p:cNvPr id="40" name="TextBox 35">
              <a:extLst>
                <a:ext uri="{FF2B5EF4-FFF2-40B4-BE49-F238E27FC236}">
                  <a16:creationId xmlns:a16="http://schemas.microsoft.com/office/drawing/2014/main" id="{502530F6-F0EC-BC8C-4802-5B04D77CBEC3}"/>
                </a:ext>
              </a:extLst>
            </p:cNvPr>
            <p:cNvSpPr txBox="1"/>
            <p:nvPr/>
          </p:nvSpPr>
          <p:spPr>
            <a:xfrm>
              <a:off x="12486211" y="5710526"/>
              <a:ext cx="863651" cy="1180340"/>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零星</a:t>
              </a:r>
            </a:p>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出現</a:t>
              </a:r>
            </a:p>
          </p:txBody>
        </p:sp>
      </p:grpSp>
    </p:spTree>
    <p:extLst>
      <p:ext uri="{BB962C8B-B14F-4D97-AF65-F5344CB8AC3E}">
        <p14:creationId xmlns:p14="http://schemas.microsoft.com/office/powerpoint/2010/main" val="3967137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21" name="TextBox 21"/>
          <p:cNvSpPr txBox="1"/>
          <p:nvPr/>
        </p:nvSpPr>
        <p:spPr>
          <a:xfrm>
            <a:off x="656600" y="3314700"/>
            <a:ext cx="2280463" cy="561692"/>
          </a:xfrm>
          <a:prstGeom prst="rect">
            <a:avLst/>
          </a:prstGeom>
        </p:spPr>
        <p:txBody>
          <a:bodyPr wrap="square" lIns="0" tIns="0" rIns="0" bIns="0" rtlCol="0" anchor="t">
            <a:spAutoFit/>
          </a:bodyPr>
          <a:lstStyle/>
          <a:p>
            <a:pPr algn="ctr">
              <a:lnSpc>
                <a:spcPts val="4759"/>
              </a:lnSpc>
              <a:spcBef>
                <a:spcPct val="0"/>
              </a:spcBef>
            </a:pPr>
            <a:r>
              <a:rPr lang="en-US" sz="3399" b="1" dirty="0" err="1">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TRIM分析</a:t>
            </a:r>
            <a:endParaRPr lang="en-US" sz="3399"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endParaRPr>
          </a:p>
        </p:txBody>
      </p:sp>
      <p:sp>
        <p:nvSpPr>
          <p:cNvPr id="23" name="TextBox 23"/>
          <p:cNvSpPr txBox="1"/>
          <p:nvPr/>
        </p:nvSpPr>
        <p:spPr>
          <a:xfrm>
            <a:off x="2136366" y="534008"/>
            <a:ext cx="13941833" cy="1000274"/>
          </a:xfrm>
          <a:prstGeom prst="rect">
            <a:avLst/>
          </a:prstGeom>
        </p:spPr>
        <p:txBody>
          <a:bodyPr wrap="square" lIns="0" tIns="0" rIns="0" bIns="0" rtlCol="0" anchor="t">
            <a:spAutoFit/>
          </a:bodyPr>
          <a:lstStyle/>
          <a:p>
            <a:pPr algn="ctr">
              <a:lnSpc>
                <a:spcPts val="7839"/>
              </a:lnSpc>
              <a:spcBef>
                <a:spcPct val="0"/>
              </a:spcBef>
            </a:pPr>
            <a:r>
              <a:rPr lang="en-US" altLang="zh-TW" sz="68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2021-2024</a:t>
            </a:r>
            <a:r>
              <a:rPr lang="zh-TW" altLang="en-US" sz="68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年間 獼猴</a:t>
            </a:r>
            <a:r>
              <a:rPr lang="en-US" sz="6800" b="1" dirty="0" err="1">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rPr>
              <a:t>族群變化趨勢</a:t>
            </a:r>
            <a:endParaRPr lang="en-US" sz="6800" b="1" dirty="0">
              <a:solidFill>
                <a:srgbClr val="000000"/>
              </a:solidFill>
              <a:latin typeface="微軟正黑體" panose="020B0604030504040204" pitchFamily="34" charset="-120"/>
              <a:ea typeface="微軟正黑體" panose="020B0604030504040204" pitchFamily="34" charset="-120"/>
              <a:cs typeface="Noto Sans T Chinese Bold"/>
              <a:sym typeface="Noto Sans T Chinese Bold"/>
            </a:endParaRPr>
          </a:p>
        </p:txBody>
      </p:sp>
      <p:sp>
        <p:nvSpPr>
          <p:cNvPr id="24" name="TextBox 24"/>
          <p:cNvSpPr txBox="1"/>
          <p:nvPr/>
        </p:nvSpPr>
        <p:spPr>
          <a:xfrm>
            <a:off x="274844" y="4152900"/>
            <a:ext cx="5353014" cy="3278573"/>
          </a:xfrm>
          <a:prstGeom prst="rect">
            <a:avLst/>
          </a:prstGeom>
        </p:spPr>
        <p:txBody>
          <a:bodyPr lIns="0" tIns="0" rIns="0" bIns="0" rtlCol="0" anchor="t">
            <a:spAutoFit/>
          </a:bodyPr>
          <a:lstStyle/>
          <a:p>
            <a:pPr marL="734059" lvl="1" indent="-367030" algn="l">
              <a:lnSpc>
                <a:spcPts val="6663"/>
              </a:lnSpc>
              <a:buFont typeface="Arial"/>
              <a:buChar char="•"/>
            </a:pPr>
            <a:r>
              <a:rPr lang="en-US" sz="3399"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卜瓦松迴歸</a:t>
            </a:r>
            <a:endParaRPr 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endParaRPr>
          </a:p>
          <a:p>
            <a:pPr marL="734059" lvl="1" indent="-367030" algn="l">
              <a:lnSpc>
                <a:spcPts val="4759"/>
              </a:lnSpc>
              <a:buFont typeface="Arial"/>
              <a:buChar char="•"/>
            </a:pPr>
            <a:r>
              <a:rPr lang="en-US" sz="3399"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不受年間樣點變動的影響下，評估獼猴族群趨勢為成長或下降，以及此趨勢變化的可信度</a:t>
            </a:r>
            <a:r>
              <a:rPr lang="en-US" sz="339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a:t>
            </a:r>
          </a:p>
        </p:txBody>
      </p:sp>
      <p:grpSp>
        <p:nvGrpSpPr>
          <p:cNvPr id="26" name="群組 25">
            <a:extLst>
              <a:ext uri="{FF2B5EF4-FFF2-40B4-BE49-F238E27FC236}">
                <a16:creationId xmlns:a16="http://schemas.microsoft.com/office/drawing/2014/main" id="{9DE7AE8E-A19B-9D64-5020-9940115FE8F9}"/>
              </a:ext>
            </a:extLst>
          </p:cNvPr>
          <p:cNvGrpSpPr/>
          <p:nvPr/>
        </p:nvGrpSpPr>
        <p:grpSpPr>
          <a:xfrm>
            <a:off x="5665218" y="2098071"/>
            <a:ext cx="12442085" cy="8241138"/>
            <a:chOff x="5665218" y="2098071"/>
            <a:chExt cx="12442085" cy="8241138"/>
          </a:xfrm>
        </p:grpSpPr>
        <p:sp>
          <p:nvSpPr>
            <p:cNvPr id="3" name="Freeform 3"/>
            <p:cNvSpPr/>
            <p:nvPr/>
          </p:nvSpPr>
          <p:spPr>
            <a:xfrm>
              <a:off x="6477635" y="2098071"/>
              <a:ext cx="11629668" cy="7922786"/>
            </a:xfrm>
            <a:custGeom>
              <a:avLst/>
              <a:gdLst/>
              <a:ahLst/>
              <a:cxnLst/>
              <a:rect l="l" t="t" r="r" b="b"/>
              <a:pathLst>
                <a:path w="15506224" h="10563714">
                  <a:moveTo>
                    <a:pt x="0" y="0"/>
                  </a:moveTo>
                  <a:lnTo>
                    <a:pt x="15506224" y="0"/>
                  </a:lnTo>
                  <a:lnTo>
                    <a:pt x="15506224" y="10563714"/>
                  </a:lnTo>
                  <a:lnTo>
                    <a:pt x="0" y="10563714"/>
                  </a:lnTo>
                  <a:lnTo>
                    <a:pt x="0" y="0"/>
                  </a:lnTo>
                  <a:close/>
                </a:path>
              </a:pathLst>
            </a:custGeom>
            <a:blipFill>
              <a:blip r:embed="rId2"/>
              <a:stretch>
                <a:fillRect r="-1737"/>
              </a:stretch>
            </a:blipFill>
          </p:spPr>
          <p:txBody>
            <a:bodyPr/>
            <a:lstStyle/>
            <a:p>
              <a:endParaRPr lang="zh-TW" altLang="en-US">
                <a:latin typeface="微軟正黑體" panose="020B0604030504040204" pitchFamily="34" charset="-120"/>
                <a:ea typeface="微軟正黑體" panose="020B0604030504040204" pitchFamily="34" charset="-120"/>
              </a:endParaRPr>
            </a:p>
          </p:txBody>
        </p:sp>
        <p:grpSp>
          <p:nvGrpSpPr>
            <p:cNvPr id="4" name="Group 4"/>
            <p:cNvGrpSpPr/>
            <p:nvPr/>
          </p:nvGrpSpPr>
          <p:grpSpPr>
            <a:xfrm>
              <a:off x="6477635" y="9324377"/>
              <a:ext cx="11629668" cy="696480"/>
              <a:chOff x="0" y="0"/>
              <a:chExt cx="2610420" cy="156333"/>
            </a:xfrm>
          </p:grpSpPr>
          <p:sp>
            <p:nvSpPr>
              <p:cNvPr id="5" name="Freeform 5"/>
              <p:cNvSpPr/>
              <p:nvPr/>
            </p:nvSpPr>
            <p:spPr>
              <a:xfrm>
                <a:off x="0" y="0"/>
                <a:ext cx="2610420" cy="156333"/>
              </a:xfrm>
              <a:custGeom>
                <a:avLst/>
                <a:gdLst/>
                <a:ahLst/>
                <a:cxnLst/>
                <a:rect l="l" t="t" r="r" b="b"/>
                <a:pathLst>
                  <a:path w="2610420" h="156333">
                    <a:moveTo>
                      <a:pt x="0" y="0"/>
                    </a:moveTo>
                    <a:lnTo>
                      <a:pt x="2610420" y="0"/>
                    </a:lnTo>
                    <a:lnTo>
                      <a:pt x="2610420" y="156333"/>
                    </a:lnTo>
                    <a:lnTo>
                      <a:pt x="0" y="156333"/>
                    </a:lnTo>
                    <a:close/>
                  </a:path>
                </a:pathLst>
              </a:custGeom>
              <a:solidFill>
                <a:srgbClr val="FFFFF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6" name="TextBox 6"/>
              <p:cNvSpPr txBox="1"/>
              <p:nvPr/>
            </p:nvSpPr>
            <p:spPr>
              <a:xfrm>
                <a:off x="0" y="-28575"/>
                <a:ext cx="2610420" cy="184908"/>
              </a:xfrm>
              <a:prstGeom prst="rect">
                <a:avLst/>
              </a:prstGeom>
            </p:spPr>
            <p:txBody>
              <a:bodyPr lIns="50800" tIns="50800" rIns="50800" bIns="50800" rtlCol="0" anchor="ctr"/>
              <a:lstStyle/>
              <a:p>
                <a:pPr algn="ctr">
                  <a:lnSpc>
                    <a:spcPts val="2100"/>
                  </a:lnSpc>
                </a:pPr>
                <a:endParaRPr>
                  <a:latin typeface="微軟正黑體" panose="020B0604030504040204" pitchFamily="34" charset="-120"/>
                  <a:ea typeface="微軟正黑體" panose="020B0604030504040204" pitchFamily="34" charset="-120"/>
                </a:endParaRPr>
              </a:p>
            </p:txBody>
          </p:sp>
        </p:grpSp>
        <p:grpSp>
          <p:nvGrpSpPr>
            <p:cNvPr id="7" name="Group 7"/>
            <p:cNvGrpSpPr/>
            <p:nvPr/>
          </p:nvGrpSpPr>
          <p:grpSpPr>
            <a:xfrm>
              <a:off x="9328666" y="8926453"/>
              <a:ext cx="779264" cy="1072052"/>
              <a:chOff x="0" y="0"/>
              <a:chExt cx="174915" cy="240635"/>
            </a:xfrm>
          </p:grpSpPr>
          <p:sp>
            <p:nvSpPr>
              <p:cNvPr id="8" name="Freeform 8"/>
              <p:cNvSpPr/>
              <p:nvPr/>
            </p:nvSpPr>
            <p:spPr>
              <a:xfrm>
                <a:off x="0" y="0"/>
                <a:ext cx="174915" cy="240635"/>
              </a:xfrm>
              <a:custGeom>
                <a:avLst/>
                <a:gdLst/>
                <a:ahLst/>
                <a:cxnLst/>
                <a:rect l="l" t="t" r="r" b="b"/>
                <a:pathLst>
                  <a:path w="174915" h="240635">
                    <a:moveTo>
                      <a:pt x="0" y="0"/>
                    </a:moveTo>
                    <a:lnTo>
                      <a:pt x="174915" y="0"/>
                    </a:lnTo>
                    <a:lnTo>
                      <a:pt x="174915" y="240635"/>
                    </a:lnTo>
                    <a:lnTo>
                      <a:pt x="0" y="240635"/>
                    </a:lnTo>
                    <a:close/>
                  </a:path>
                </a:pathLst>
              </a:custGeom>
              <a:solidFill>
                <a:srgbClr val="FFFFF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9" name="TextBox 9"/>
              <p:cNvSpPr txBox="1"/>
              <p:nvPr/>
            </p:nvSpPr>
            <p:spPr>
              <a:xfrm>
                <a:off x="0" y="-28575"/>
                <a:ext cx="174915" cy="269210"/>
              </a:xfrm>
              <a:prstGeom prst="rect">
                <a:avLst/>
              </a:prstGeom>
            </p:spPr>
            <p:txBody>
              <a:bodyPr lIns="50800" tIns="50800" rIns="50800" bIns="50800" rtlCol="0" anchor="ctr"/>
              <a:lstStyle/>
              <a:p>
                <a:pPr algn="ctr">
                  <a:lnSpc>
                    <a:spcPts val="2100"/>
                  </a:lnSpc>
                </a:pPr>
                <a:endParaRPr>
                  <a:latin typeface="微軟正黑體" panose="020B0604030504040204" pitchFamily="34" charset="-120"/>
                  <a:ea typeface="微軟正黑體" panose="020B0604030504040204" pitchFamily="34" charset="-120"/>
                </a:endParaRPr>
              </a:p>
            </p:txBody>
          </p:sp>
        </p:grpSp>
        <p:sp>
          <p:nvSpPr>
            <p:cNvPr id="10" name="TextBox 10"/>
            <p:cNvSpPr txBox="1"/>
            <p:nvPr/>
          </p:nvSpPr>
          <p:spPr>
            <a:xfrm>
              <a:off x="7447750" y="9321261"/>
              <a:ext cx="1267103" cy="656013"/>
            </a:xfrm>
            <a:prstGeom prst="rect">
              <a:avLst/>
            </a:prstGeom>
          </p:spPr>
          <p:txBody>
            <a:bodyPr wrap="square" lIns="0" tIns="0" rIns="0" bIns="0" rtlCol="0" anchor="t">
              <a:spAutoFit/>
            </a:bodyPr>
            <a:lstStyle/>
            <a:p>
              <a:pPr algn="ctr">
                <a:lnSpc>
                  <a:spcPts val="5585"/>
                </a:lnSpc>
              </a:pPr>
              <a:r>
                <a:rPr lang="en-US" sz="398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2021</a:t>
              </a:r>
            </a:p>
          </p:txBody>
        </p:sp>
        <p:sp>
          <p:nvSpPr>
            <p:cNvPr id="11" name="TextBox 11"/>
            <p:cNvSpPr txBox="1"/>
            <p:nvPr/>
          </p:nvSpPr>
          <p:spPr>
            <a:xfrm>
              <a:off x="10580233" y="9321261"/>
              <a:ext cx="1267103" cy="656013"/>
            </a:xfrm>
            <a:prstGeom prst="rect">
              <a:avLst/>
            </a:prstGeom>
          </p:spPr>
          <p:txBody>
            <a:bodyPr wrap="square" lIns="0" tIns="0" rIns="0" bIns="0" rtlCol="0" anchor="t">
              <a:spAutoFit/>
            </a:bodyPr>
            <a:lstStyle/>
            <a:p>
              <a:pPr algn="ctr">
                <a:lnSpc>
                  <a:spcPts val="5585"/>
                </a:lnSpc>
              </a:pPr>
              <a:r>
                <a:rPr lang="en-US" sz="3989">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2022</a:t>
              </a:r>
            </a:p>
          </p:txBody>
        </p:sp>
        <p:sp>
          <p:nvSpPr>
            <p:cNvPr id="12" name="TextBox 12"/>
            <p:cNvSpPr txBox="1"/>
            <p:nvPr/>
          </p:nvSpPr>
          <p:spPr>
            <a:xfrm>
              <a:off x="13716670" y="9321261"/>
              <a:ext cx="1267103" cy="656013"/>
            </a:xfrm>
            <a:prstGeom prst="rect">
              <a:avLst/>
            </a:prstGeom>
          </p:spPr>
          <p:txBody>
            <a:bodyPr wrap="square" lIns="0" tIns="0" rIns="0" bIns="0" rtlCol="0" anchor="t">
              <a:spAutoFit/>
            </a:bodyPr>
            <a:lstStyle/>
            <a:p>
              <a:pPr algn="ctr">
                <a:lnSpc>
                  <a:spcPts val="5585"/>
                </a:lnSpc>
              </a:pPr>
              <a:r>
                <a:rPr lang="en-US" sz="398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2023</a:t>
              </a:r>
            </a:p>
          </p:txBody>
        </p:sp>
        <p:sp>
          <p:nvSpPr>
            <p:cNvPr id="13" name="TextBox 13"/>
            <p:cNvSpPr txBox="1"/>
            <p:nvPr/>
          </p:nvSpPr>
          <p:spPr>
            <a:xfrm>
              <a:off x="16840200" y="9321261"/>
              <a:ext cx="1267103" cy="656013"/>
            </a:xfrm>
            <a:prstGeom prst="rect">
              <a:avLst/>
            </a:prstGeom>
          </p:spPr>
          <p:txBody>
            <a:bodyPr wrap="square" lIns="0" tIns="0" rIns="0" bIns="0" rtlCol="0" anchor="t">
              <a:spAutoFit/>
            </a:bodyPr>
            <a:lstStyle/>
            <a:p>
              <a:pPr algn="ctr">
                <a:lnSpc>
                  <a:spcPts val="5585"/>
                </a:lnSpc>
              </a:pPr>
              <a:r>
                <a:rPr lang="en-US" sz="3989" dirty="0">
                  <a:solidFill>
                    <a:srgbClr val="000000"/>
                  </a:solidFill>
                  <a:latin typeface="微軟正黑體" panose="020B0604030504040204" pitchFamily="34" charset="-120"/>
                  <a:ea typeface="微軟正黑體" panose="020B0604030504040204" pitchFamily="34" charset="-120"/>
                  <a:cs typeface="Noto Sans T Chinese"/>
                  <a:sym typeface="Noto Sans T Chinese"/>
                </a:rPr>
                <a:t>2024</a:t>
              </a:r>
            </a:p>
          </p:txBody>
        </p:sp>
        <p:grpSp>
          <p:nvGrpSpPr>
            <p:cNvPr id="14" name="Group 14"/>
            <p:cNvGrpSpPr/>
            <p:nvPr/>
          </p:nvGrpSpPr>
          <p:grpSpPr>
            <a:xfrm>
              <a:off x="12463566" y="8926453"/>
              <a:ext cx="779264" cy="1072052"/>
              <a:chOff x="0" y="0"/>
              <a:chExt cx="174915" cy="240635"/>
            </a:xfrm>
          </p:grpSpPr>
          <p:sp>
            <p:nvSpPr>
              <p:cNvPr id="15" name="Freeform 15"/>
              <p:cNvSpPr/>
              <p:nvPr/>
            </p:nvSpPr>
            <p:spPr>
              <a:xfrm>
                <a:off x="0" y="0"/>
                <a:ext cx="174915" cy="240635"/>
              </a:xfrm>
              <a:custGeom>
                <a:avLst/>
                <a:gdLst/>
                <a:ahLst/>
                <a:cxnLst/>
                <a:rect l="l" t="t" r="r" b="b"/>
                <a:pathLst>
                  <a:path w="174915" h="240635">
                    <a:moveTo>
                      <a:pt x="0" y="0"/>
                    </a:moveTo>
                    <a:lnTo>
                      <a:pt x="174915" y="0"/>
                    </a:lnTo>
                    <a:lnTo>
                      <a:pt x="174915" y="240635"/>
                    </a:lnTo>
                    <a:lnTo>
                      <a:pt x="0" y="240635"/>
                    </a:lnTo>
                    <a:close/>
                  </a:path>
                </a:pathLst>
              </a:custGeom>
              <a:solidFill>
                <a:srgbClr val="FFFFF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6" name="TextBox 16"/>
              <p:cNvSpPr txBox="1"/>
              <p:nvPr/>
            </p:nvSpPr>
            <p:spPr>
              <a:xfrm>
                <a:off x="0" y="-28575"/>
                <a:ext cx="174915" cy="269210"/>
              </a:xfrm>
              <a:prstGeom prst="rect">
                <a:avLst/>
              </a:prstGeom>
            </p:spPr>
            <p:txBody>
              <a:bodyPr lIns="50800" tIns="50800" rIns="50800" bIns="50800" rtlCol="0" anchor="ctr"/>
              <a:lstStyle/>
              <a:p>
                <a:pPr algn="ctr">
                  <a:lnSpc>
                    <a:spcPts val="2100"/>
                  </a:lnSpc>
                </a:pPr>
                <a:endParaRPr>
                  <a:latin typeface="微軟正黑體" panose="020B0604030504040204" pitchFamily="34" charset="-120"/>
                  <a:ea typeface="微軟正黑體" panose="020B0604030504040204" pitchFamily="34" charset="-120"/>
                </a:endParaRPr>
              </a:p>
            </p:txBody>
          </p:sp>
        </p:grpSp>
        <p:grpSp>
          <p:nvGrpSpPr>
            <p:cNvPr id="17" name="Group 17"/>
            <p:cNvGrpSpPr/>
            <p:nvPr/>
          </p:nvGrpSpPr>
          <p:grpSpPr>
            <a:xfrm>
              <a:off x="15598466" y="8926453"/>
              <a:ext cx="779264" cy="1072052"/>
              <a:chOff x="0" y="0"/>
              <a:chExt cx="174915" cy="240635"/>
            </a:xfrm>
          </p:grpSpPr>
          <p:sp>
            <p:nvSpPr>
              <p:cNvPr id="18" name="Freeform 18"/>
              <p:cNvSpPr/>
              <p:nvPr/>
            </p:nvSpPr>
            <p:spPr>
              <a:xfrm>
                <a:off x="0" y="0"/>
                <a:ext cx="174915" cy="240635"/>
              </a:xfrm>
              <a:custGeom>
                <a:avLst/>
                <a:gdLst/>
                <a:ahLst/>
                <a:cxnLst/>
                <a:rect l="l" t="t" r="r" b="b"/>
                <a:pathLst>
                  <a:path w="174915" h="240635">
                    <a:moveTo>
                      <a:pt x="0" y="0"/>
                    </a:moveTo>
                    <a:lnTo>
                      <a:pt x="174915" y="0"/>
                    </a:lnTo>
                    <a:lnTo>
                      <a:pt x="174915" y="240635"/>
                    </a:lnTo>
                    <a:lnTo>
                      <a:pt x="0" y="240635"/>
                    </a:lnTo>
                    <a:close/>
                  </a:path>
                </a:pathLst>
              </a:custGeom>
              <a:solidFill>
                <a:srgbClr val="FFFFFF"/>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9" name="TextBox 19"/>
              <p:cNvSpPr txBox="1"/>
              <p:nvPr/>
            </p:nvSpPr>
            <p:spPr>
              <a:xfrm>
                <a:off x="0" y="-28575"/>
                <a:ext cx="174915" cy="269210"/>
              </a:xfrm>
              <a:prstGeom prst="rect">
                <a:avLst/>
              </a:prstGeom>
            </p:spPr>
            <p:txBody>
              <a:bodyPr lIns="50800" tIns="50800" rIns="50800" bIns="50800" rtlCol="0" anchor="ctr"/>
              <a:lstStyle/>
              <a:p>
                <a:pPr algn="ctr">
                  <a:lnSpc>
                    <a:spcPts val="2100"/>
                  </a:lnSpc>
                </a:pPr>
                <a:endParaRPr>
                  <a:latin typeface="微軟正黑體" panose="020B0604030504040204" pitchFamily="34" charset="-120"/>
                  <a:ea typeface="微軟正黑體" panose="020B0604030504040204" pitchFamily="34" charset="-120"/>
                </a:endParaRPr>
              </a:p>
            </p:txBody>
          </p:sp>
        </p:grpSp>
        <p:sp>
          <p:nvSpPr>
            <p:cNvPr id="22" name="TextBox 22"/>
            <p:cNvSpPr txBox="1"/>
            <p:nvPr/>
          </p:nvSpPr>
          <p:spPr>
            <a:xfrm>
              <a:off x="8177190" y="7233868"/>
              <a:ext cx="7062810" cy="1231106"/>
            </a:xfrm>
            <a:prstGeom prst="rect">
              <a:avLst/>
            </a:prstGeom>
          </p:spPr>
          <p:txBody>
            <a:bodyPr wrap="square" lIns="0" tIns="0" rIns="0" bIns="0" rtlCol="0" anchor="t">
              <a:spAutoFit/>
            </a:bodyPr>
            <a:lstStyle/>
            <a:p>
              <a:pPr algn="l">
                <a:lnSpc>
                  <a:spcPts val="4759"/>
                </a:lnSpc>
              </a:pPr>
              <a:r>
                <a:rPr lang="en-US" sz="3399" dirty="0" err="1">
                  <a:solidFill>
                    <a:srgbClr val="AB3A4F"/>
                  </a:solidFill>
                  <a:latin typeface="微軟正黑體" panose="020B0604030504040204" pitchFamily="34" charset="-120"/>
                  <a:ea typeface="微軟正黑體" panose="020B0604030504040204" pitchFamily="34" charset="-120"/>
                  <a:cs typeface="Noto Sans T Chinese"/>
                  <a:sym typeface="Noto Sans T Chinese"/>
                </a:rPr>
                <a:t>斜率</a:t>
              </a:r>
              <a:r>
                <a:rPr lang="en-US" sz="3399" dirty="0">
                  <a:solidFill>
                    <a:srgbClr val="AB3A4F"/>
                  </a:solidFill>
                  <a:latin typeface="微軟正黑體" panose="020B0604030504040204" pitchFamily="34" charset="-120"/>
                  <a:ea typeface="微軟正黑體" panose="020B0604030504040204" pitchFamily="34" charset="-120"/>
                  <a:cs typeface="Noto Sans T Chinese"/>
                  <a:sym typeface="Noto Sans T Chinese"/>
                </a:rPr>
                <a:t>  = 0.9014 </a:t>
              </a:r>
            </a:p>
            <a:p>
              <a:pPr algn="l">
                <a:lnSpc>
                  <a:spcPts val="4759"/>
                </a:lnSpc>
              </a:pPr>
              <a:r>
                <a:rPr lang="en-US" sz="3399" dirty="0">
                  <a:solidFill>
                    <a:srgbClr val="AB3A4F"/>
                  </a:solidFill>
                  <a:latin typeface="微軟正黑體" panose="020B0604030504040204" pitchFamily="34" charset="-120"/>
                  <a:ea typeface="微軟正黑體" panose="020B0604030504040204" pitchFamily="34" charset="-120"/>
                  <a:cs typeface="Noto Sans T Chinese"/>
                  <a:sym typeface="Noto Sans T Chinese"/>
                </a:rPr>
                <a:t>p-value = 0.116  (</a:t>
              </a:r>
              <a:r>
                <a:rPr lang="zh-TW" altLang="en-US" sz="3399" dirty="0">
                  <a:solidFill>
                    <a:srgbClr val="AB3A4F"/>
                  </a:solidFill>
                  <a:latin typeface="微軟正黑體" panose="020B0604030504040204" pitchFamily="34" charset="-120"/>
                  <a:ea typeface="微軟正黑體" panose="020B0604030504040204" pitchFamily="34" charset="-120"/>
                  <a:cs typeface="Noto Sans T Chinese"/>
                  <a:sym typeface="Noto Sans T Chinese"/>
                </a:rPr>
                <a:t>變化未達顯著</a:t>
              </a:r>
              <a:r>
                <a:rPr lang="en-US" sz="3399" dirty="0">
                  <a:solidFill>
                    <a:srgbClr val="AB3A4F"/>
                  </a:solidFill>
                  <a:latin typeface="微軟正黑體" panose="020B0604030504040204" pitchFamily="34" charset="-120"/>
                  <a:ea typeface="微軟正黑體" panose="020B0604030504040204" pitchFamily="34" charset="-120"/>
                  <a:cs typeface="Noto Sans T Chinese"/>
                  <a:sym typeface="Noto Sans T Chinese"/>
                </a:rPr>
                <a:t>)</a:t>
              </a:r>
            </a:p>
          </p:txBody>
        </p:sp>
        <p:sp>
          <p:nvSpPr>
            <p:cNvPr id="25" name="矩形 24">
              <a:extLst>
                <a:ext uri="{FF2B5EF4-FFF2-40B4-BE49-F238E27FC236}">
                  <a16:creationId xmlns:a16="http://schemas.microsoft.com/office/drawing/2014/main" id="{74AC73B7-31F6-27E3-E96D-528B82F26B70}"/>
                </a:ext>
              </a:extLst>
            </p:cNvPr>
            <p:cNvSpPr/>
            <p:nvPr/>
          </p:nvSpPr>
          <p:spPr>
            <a:xfrm>
              <a:off x="5665218" y="2098071"/>
              <a:ext cx="812417" cy="79227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BF8D4C84-B896-8C85-D4A8-7B78EB4EB75B}"/>
                </a:ext>
              </a:extLst>
            </p:cNvPr>
            <p:cNvSpPr txBox="1"/>
            <p:nvPr/>
          </p:nvSpPr>
          <p:spPr>
            <a:xfrm>
              <a:off x="5800527" y="4152900"/>
              <a:ext cx="677108" cy="6186309"/>
            </a:xfrm>
            <a:prstGeom prst="rect">
              <a:avLst/>
            </a:prstGeom>
            <a:noFill/>
          </p:spPr>
          <p:txBody>
            <a:bodyPr vert="eaVert" wrap="square" rtlCol="0">
              <a:spAutoFit/>
            </a:bodyPr>
            <a:lstStyle/>
            <a:p>
              <a:r>
                <a:rPr lang="zh-TW" altLang="en-US" sz="3200" dirty="0"/>
                <a:t>相對密度</a:t>
              </a:r>
              <a:r>
                <a:rPr lang="en-US" altLang="zh-TW" sz="3200" dirty="0"/>
                <a:t>(</a:t>
              </a:r>
              <a:r>
                <a:rPr lang="zh-TW" altLang="en-US" sz="3200" dirty="0"/>
                <a:t>群</a:t>
              </a:r>
              <a:r>
                <a:rPr lang="en-US" altLang="zh-TW" sz="3200" dirty="0"/>
                <a:t>/</a:t>
              </a:r>
              <a:r>
                <a:rPr lang="zh-TW" altLang="en-US" sz="3200" dirty="0"/>
                <a:t>樣點</a:t>
              </a:r>
              <a:r>
                <a:rPr lang="en-US" altLang="zh-TW" sz="3200" dirty="0"/>
                <a:t>)</a:t>
              </a:r>
              <a:endParaRPr lang="zh-TW" altLang="en-US" sz="3200" dirty="0"/>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EFF2E4"/>
        </a:solidFill>
        <a:effectLst/>
      </p:bgPr>
    </p:bg>
    <p:spTree>
      <p:nvGrpSpPr>
        <p:cNvPr id="1" name=""/>
        <p:cNvGrpSpPr/>
        <p:nvPr/>
      </p:nvGrpSpPr>
      <p:grpSpPr>
        <a:xfrm>
          <a:off x="0" y="0"/>
          <a:ext cx="0" cy="0"/>
          <a:chOff x="0" y="0"/>
          <a:chExt cx="0" cy="0"/>
        </a:xfrm>
      </p:grpSpPr>
      <p:grpSp>
        <p:nvGrpSpPr>
          <p:cNvPr id="2" name="Group 2"/>
          <p:cNvGrpSpPr/>
          <p:nvPr/>
        </p:nvGrpSpPr>
        <p:grpSpPr>
          <a:xfrm>
            <a:off x="1479890" y="4495047"/>
            <a:ext cx="7167164" cy="3134640"/>
            <a:chOff x="0" y="-76200"/>
            <a:chExt cx="9556219" cy="4179519"/>
          </a:xfrm>
        </p:grpSpPr>
        <p:sp>
          <p:nvSpPr>
            <p:cNvPr id="3" name="AutoShape 3"/>
            <p:cNvSpPr/>
            <p:nvPr/>
          </p:nvSpPr>
          <p:spPr>
            <a:xfrm>
              <a:off x="0" y="1149147"/>
              <a:ext cx="9556219" cy="0"/>
            </a:xfrm>
            <a:prstGeom prst="line">
              <a:avLst/>
            </a:prstGeom>
            <a:ln w="381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 name="AutoShape 4"/>
            <p:cNvSpPr/>
            <p:nvPr/>
          </p:nvSpPr>
          <p:spPr>
            <a:xfrm>
              <a:off x="0" y="2626233"/>
              <a:ext cx="9556219" cy="0"/>
            </a:xfrm>
            <a:prstGeom prst="line">
              <a:avLst/>
            </a:prstGeom>
            <a:ln w="381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AutoShape 5"/>
            <p:cNvSpPr/>
            <p:nvPr/>
          </p:nvSpPr>
          <p:spPr>
            <a:xfrm>
              <a:off x="0" y="4103319"/>
              <a:ext cx="9556219" cy="0"/>
            </a:xfrm>
            <a:prstGeom prst="line">
              <a:avLst/>
            </a:prstGeom>
            <a:ln w="381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 name="TextBox 6"/>
            <p:cNvSpPr txBox="1"/>
            <p:nvPr/>
          </p:nvSpPr>
          <p:spPr>
            <a:xfrm>
              <a:off x="0" y="1481573"/>
              <a:ext cx="9556219" cy="697627"/>
            </a:xfrm>
            <a:prstGeom prst="rect">
              <a:avLst/>
            </a:prstGeom>
          </p:spPr>
          <p:txBody>
            <a:bodyPr lIns="0" tIns="0" rIns="0" bIns="0" rtlCol="0" anchor="t">
              <a:spAutoFit/>
            </a:bodyPr>
            <a:lstStyle/>
            <a:p>
              <a:pPr marL="0" marR="0" lvl="0" indent="0" algn="l" defTabSz="914400" rtl="0" eaLnBrk="1" fontAlgn="auto" latinLnBrk="0" hangingPunct="1">
                <a:lnSpc>
                  <a:spcPts val="4419"/>
                </a:lnSpc>
                <a:spcBef>
                  <a:spcPts val="0"/>
                </a:spcBef>
                <a:spcAft>
                  <a:spcPts val="0"/>
                </a:spcAft>
                <a:buClrTx/>
                <a:buSzTx/>
                <a:buFontTx/>
                <a:buNone/>
                <a:tabLst/>
                <a:defRPr/>
              </a:pPr>
              <a:r>
                <a:rPr kumimoji="0" lang="en-US" sz="3399"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Hatton"/>
                  <a:sym typeface="Hatton"/>
                </a:rPr>
                <a:t>統計鳥類數量</a:t>
              </a:r>
              <a:endParaRPr kumimoji="0" 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Hatton"/>
                <a:sym typeface="Hatton"/>
              </a:endParaRPr>
            </a:p>
          </p:txBody>
        </p:sp>
        <p:sp>
          <p:nvSpPr>
            <p:cNvPr id="7" name="TextBox 7"/>
            <p:cNvSpPr txBox="1"/>
            <p:nvPr/>
          </p:nvSpPr>
          <p:spPr>
            <a:xfrm>
              <a:off x="0" y="-76200"/>
              <a:ext cx="9556219" cy="760721"/>
            </a:xfrm>
            <a:prstGeom prst="rect">
              <a:avLst/>
            </a:prstGeom>
          </p:spPr>
          <p:txBody>
            <a:bodyPr lIns="0" tIns="0" rIns="0" bIns="0" rtlCol="0" anchor="t">
              <a:spAutoFit/>
            </a:bodyPr>
            <a:lstStyle/>
            <a:p>
              <a:pPr marL="0" marR="0" lvl="0" indent="0" algn="l" defTabSz="914400" rtl="0" eaLnBrk="1" fontAlgn="auto" latinLnBrk="0" hangingPunct="1">
                <a:lnSpc>
                  <a:spcPts val="4809"/>
                </a:lnSpc>
                <a:spcBef>
                  <a:spcPts val="0"/>
                </a:spcBef>
                <a:spcAft>
                  <a:spcPts val="0"/>
                </a:spcAft>
                <a:buClrTx/>
                <a:buSzTx/>
                <a:buFontTx/>
                <a:buNone/>
                <a:tabLst/>
                <a:defRPr/>
              </a:pPr>
              <a:r>
                <a:rPr kumimoji="0" lang="en-US" sz="3699" b="1"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Hatton Bold"/>
                  <a:sym typeface="Hatton Bold"/>
                </a:rPr>
                <a:t>鳥種清單</a:t>
              </a:r>
            </a:p>
          </p:txBody>
        </p:sp>
        <p:sp>
          <p:nvSpPr>
            <p:cNvPr id="8" name="TextBox 8"/>
            <p:cNvSpPr txBox="1"/>
            <p:nvPr/>
          </p:nvSpPr>
          <p:spPr>
            <a:xfrm>
              <a:off x="0" y="2958659"/>
              <a:ext cx="9556219" cy="697626"/>
            </a:xfrm>
            <a:prstGeom prst="rect">
              <a:avLst/>
            </a:prstGeom>
          </p:spPr>
          <p:txBody>
            <a:bodyPr lIns="0" tIns="0" rIns="0" bIns="0" rtlCol="0" anchor="t">
              <a:spAutoFit/>
            </a:bodyPr>
            <a:lstStyle/>
            <a:p>
              <a:pPr marL="0" marR="0" lvl="0" indent="0" algn="l" defTabSz="914400" rtl="0" eaLnBrk="1" fontAlgn="auto" latinLnBrk="0" hangingPunct="1">
                <a:lnSpc>
                  <a:spcPts val="4419"/>
                </a:lnSpc>
                <a:spcBef>
                  <a:spcPts val="0"/>
                </a:spcBef>
                <a:spcAft>
                  <a:spcPts val="0"/>
                </a:spcAft>
                <a:buClrTx/>
                <a:buSzTx/>
                <a:buFontTx/>
                <a:buNone/>
                <a:tabLst/>
                <a:defRPr/>
              </a:pPr>
              <a:r>
                <a:rPr kumimoji="0" lang="en-US" sz="3399"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Hatton"/>
                  <a:sym typeface="Hatton"/>
                </a:rPr>
                <a:t>統計鳥種出現分布</a:t>
              </a:r>
            </a:p>
          </p:txBody>
        </p:sp>
      </p:grpSp>
      <p:sp>
        <p:nvSpPr>
          <p:cNvPr id="9" name="Freeform 9"/>
          <p:cNvSpPr/>
          <p:nvPr/>
        </p:nvSpPr>
        <p:spPr>
          <a:xfrm>
            <a:off x="10063027" y="3205795"/>
            <a:ext cx="4767719" cy="6356958"/>
          </a:xfrm>
          <a:custGeom>
            <a:avLst/>
            <a:gdLst/>
            <a:ahLst/>
            <a:cxnLst/>
            <a:rect l="l" t="t" r="r" b="b"/>
            <a:pathLst>
              <a:path w="4767719" h="6356958">
                <a:moveTo>
                  <a:pt x="0" y="0"/>
                </a:moveTo>
                <a:lnTo>
                  <a:pt x="4767719" y="0"/>
                </a:lnTo>
                <a:lnTo>
                  <a:pt x="4767719" y="6356958"/>
                </a:lnTo>
                <a:lnTo>
                  <a:pt x="0" y="6356958"/>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 name="Freeform 10"/>
          <p:cNvSpPr/>
          <p:nvPr/>
        </p:nvSpPr>
        <p:spPr>
          <a:xfrm>
            <a:off x="13642541" y="147793"/>
            <a:ext cx="3143433" cy="4191244"/>
          </a:xfrm>
          <a:custGeom>
            <a:avLst/>
            <a:gdLst/>
            <a:ahLst/>
            <a:cxnLst/>
            <a:rect l="l" t="t" r="r" b="b"/>
            <a:pathLst>
              <a:path w="3143433" h="4191244">
                <a:moveTo>
                  <a:pt x="0" y="0"/>
                </a:moveTo>
                <a:lnTo>
                  <a:pt x="3143433" y="0"/>
                </a:lnTo>
                <a:lnTo>
                  <a:pt x="3143433" y="4191245"/>
                </a:lnTo>
                <a:lnTo>
                  <a:pt x="0" y="4191245"/>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TextBox 11"/>
          <p:cNvSpPr txBox="1"/>
          <p:nvPr/>
        </p:nvSpPr>
        <p:spPr>
          <a:xfrm>
            <a:off x="1028700" y="1123950"/>
            <a:ext cx="9325712" cy="1000274"/>
          </a:xfrm>
          <a:prstGeom prst="rect">
            <a:avLst/>
          </a:prstGeom>
        </p:spPr>
        <p:txBody>
          <a:bodyPr lIns="0" tIns="0" rIns="0" bIns="0" rtlCol="0" anchor="t">
            <a:spAutoFit/>
          </a:bodyPr>
          <a:lstStyle/>
          <a:p>
            <a:pPr marL="0" marR="0" lvl="0" indent="0" algn="l" defTabSz="914400" rtl="0" eaLnBrk="1" fontAlgn="auto" latinLnBrk="0" hangingPunct="1">
              <a:lnSpc>
                <a:spcPts val="7760"/>
              </a:lnSpc>
              <a:spcBef>
                <a:spcPts val="0"/>
              </a:spcBef>
              <a:spcAft>
                <a:spcPts val="0"/>
              </a:spcAft>
              <a:buClrTx/>
              <a:buSzTx/>
              <a:buFontTx/>
              <a:buNone/>
              <a:tabLst/>
              <a:defRPr/>
            </a:pPr>
            <a:r>
              <a:rPr kumimoji="0" lang="en-US" sz="8000" b="0" i="0" u="none" strike="noStrike" kern="1200" cap="none" spc="0" normalizeH="0" baseline="0" noProof="0">
                <a:ln>
                  <a:noFill/>
                </a:ln>
                <a:solidFill>
                  <a:srgbClr val="1A401F"/>
                </a:solidFill>
                <a:effectLst/>
                <a:uLnTx/>
                <a:uFillTx/>
                <a:latin typeface="微軟正黑體" panose="020B0604030504040204" pitchFamily="34" charset="-120"/>
                <a:ea typeface="微軟正黑體" panose="020B0604030504040204" pitchFamily="34" charset="-120"/>
                <a:cs typeface="Hatton"/>
                <a:sym typeface="Hatton"/>
              </a:rPr>
              <a:t>鳥類相調查成果分析</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pic>
        <p:nvPicPr>
          <p:cNvPr id="3" name="Picture">
            <a:extLst>
              <a:ext uri="{FF2B5EF4-FFF2-40B4-BE49-F238E27FC236}">
                <a16:creationId xmlns:a16="http://schemas.microsoft.com/office/drawing/2014/main" id="{58CBDC95-A045-0E8C-AC4A-85A2FF831DCD}"/>
              </a:ext>
            </a:extLst>
          </p:cNvPr>
          <p:cNvPicPr/>
          <p:nvPr/>
        </p:nvPicPr>
        <p:blipFill rotWithShape="1">
          <a:blip r:embed="rId2"/>
          <a:srcRect l="5073" t="7200"/>
          <a:stretch/>
        </p:blipFill>
        <p:spPr bwMode="auto">
          <a:xfrm>
            <a:off x="4308277" y="1219200"/>
            <a:ext cx="9671447" cy="9067800"/>
          </a:xfrm>
          <a:prstGeom prst="rect">
            <a:avLst/>
          </a:prstGeom>
          <a:noFill/>
          <a:ln w="9525">
            <a:noFill/>
            <a:headEnd/>
            <a:tailEnd/>
          </a:ln>
        </p:spPr>
      </p:pic>
      <p:sp>
        <p:nvSpPr>
          <p:cNvPr id="4" name="TextBox 4">
            <a:extLst>
              <a:ext uri="{FF2B5EF4-FFF2-40B4-BE49-F238E27FC236}">
                <a16:creationId xmlns:a16="http://schemas.microsoft.com/office/drawing/2014/main" id="{79B0463E-43C6-232A-B67D-5A4D5F725923}"/>
              </a:ext>
            </a:extLst>
          </p:cNvPr>
          <p:cNvSpPr txBox="1"/>
          <p:nvPr/>
        </p:nvSpPr>
        <p:spPr>
          <a:xfrm>
            <a:off x="3499247" y="2092665"/>
            <a:ext cx="615553" cy="6101670"/>
          </a:xfrm>
          <a:prstGeom prst="rect">
            <a:avLst/>
          </a:prstGeom>
        </p:spPr>
        <p:txBody>
          <a:bodyPr vert="eaVert"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相對密度</a:t>
            </a:r>
            <a:r>
              <a:rPr kumimoji="0" lang="zh-TW" alt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 </a:t>
            </a:r>
            <a:r>
              <a:rPr kumimoji="0" 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(群/</a:t>
            </a:r>
            <a:r>
              <a:rPr kumimoji="0" lang="en-US" sz="3399"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樣點</a:t>
            </a:r>
            <a:r>
              <a:rPr kumimoji="0" lang="en-US" sz="3399"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a:sym typeface="Noto Sans T Chinese"/>
              </a:rPr>
              <a:t>)</a:t>
            </a:r>
          </a:p>
        </p:txBody>
      </p:sp>
      <p:sp>
        <p:nvSpPr>
          <p:cNvPr id="5" name="TextBox 6">
            <a:extLst>
              <a:ext uri="{FF2B5EF4-FFF2-40B4-BE49-F238E27FC236}">
                <a16:creationId xmlns:a16="http://schemas.microsoft.com/office/drawing/2014/main" id="{7E249F4E-E70D-ACBC-1E4F-A83307A46CEA}"/>
              </a:ext>
            </a:extLst>
          </p:cNvPr>
          <p:cNvSpPr txBox="1"/>
          <p:nvPr/>
        </p:nvSpPr>
        <p:spPr>
          <a:xfrm>
            <a:off x="3615991" y="342900"/>
            <a:ext cx="11056019" cy="914994"/>
          </a:xfrm>
          <a:prstGeom prst="rect">
            <a:avLst/>
          </a:prstGeom>
        </p:spPr>
        <p:txBody>
          <a:bodyPr wrap="square" lIns="0" tIns="0" rIns="0" bIns="0" rtlCol="0" anchor="t">
            <a:spAutoFit/>
          </a:bodyPr>
          <a:lstStyle/>
          <a:p>
            <a:pPr marL="0" marR="0" lvl="0" indent="0" algn="ctr" defTabSz="914400" rtl="0" eaLnBrk="1" fontAlgn="auto" latinLnBrk="0" hangingPunct="1">
              <a:lnSpc>
                <a:spcPts val="7840"/>
              </a:lnSpc>
              <a:spcBef>
                <a:spcPct val="0"/>
              </a:spcBef>
              <a:spcAft>
                <a:spcPts val="0"/>
              </a:spcAft>
              <a:buClrTx/>
              <a:buSzTx/>
              <a:buFontTx/>
              <a:buNone/>
              <a:tabLst/>
              <a:defRPr/>
            </a:pPr>
            <a:r>
              <a:rPr kumimoji="0" lang="en-US" altLang="zh-TW" sz="5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Bold"/>
                <a:sym typeface="Noto Sans T Chinese Bold"/>
              </a:rPr>
              <a:t>BBS</a:t>
            </a:r>
            <a:r>
              <a:rPr kumimoji="0" lang="zh-TW" altLang="en-US" sz="5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Bold"/>
                <a:sym typeface="Noto Sans T Chinese Bold"/>
              </a:rPr>
              <a:t>與林保署獼猴調查的</a:t>
            </a:r>
            <a:r>
              <a:rPr kumimoji="0" lang="en-US" sz="5600" b="1"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Bold"/>
                <a:sym typeface="Noto Sans T Chinese Bold"/>
              </a:rPr>
              <a:t>相對密度</a:t>
            </a:r>
            <a:endParaRPr kumimoji="0" lang="en-US" sz="5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Noto Sans T Chinese Bold"/>
              <a:sym typeface="Noto Sans T Chinese Bold"/>
            </a:endParaRPr>
          </a:p>
        </p:txBody>
      </p:sp>
      <p:sp>
        <p:nvSpPr>
          <p:cNvPr id="6" name="文字方塊 5">
            <a:extLst>
              <a:ext uri="{FF2B5EF4-FFF2-40B4-BE49-F238E27FC236}">
                <a16:creationId xmlns:a16="http://schemas.microsoft.com/office/drawing/2014/main" id="{FF3EF6A6-D661-9F96-712A-1D5193F1CA71}"/>
              </a:ext>
            </a:extLst>
          </p:cNvPr>
          <p:cNvSpPr txBox="1"/>
          <p:nvPr/>
        </p:nvSpPr>
        <p:spPr>
          <a:xfrm>
            <a:off x="13868400" y="5905500"/>
            <a:ext cx="4339650" cy="1754326"/>
          </a:xfrm>
          <a:prstGeom prst="rect">
            <a:avLst/>
          </a:prstGeom>
          <a:noFill/>
        </p:spPr>
        <p:txBody>
          <a:bodyPr wrap="none" rtlCol="0">
            <a:spAutoFit/>
          </a:bodyPr>
          <a:lstStyle/>
          <a:p>
            <a:r>
              <a:rPr lang="zh-TW" altLang="en-US" sz="3600" dirty="0"/>
              <a:t>水藍色為林保署資料</a:t>
            </a:r>
            <a:endParaRPr lang="en-US" altLang="zh-TW" sz="3600" dirty="0"/>
          </a:p>
          <a:p>
            <a:r>
              <a:rPr lang="zh-TW" altLang="en-US" sz="3600" dirty="0"/>
              <a:t>紅色為</a:t>
            </a:r>
            <a:r>
              <a:rPr lang="en-US" altLang="zh-TW" sz="3600" dirty="0"/>
              <a:t>BBS</a:t>
            </a:r>
            <a:r>
              <a:rPr lang="zh-TW" altLang="en-US" sz="3600" dirty="0"/>
              <a:t>資料</a:t>
            </a:r>
            <a:endParaRPr lang="en-US" altLang="zh-TW" sz="3600" dirty="0"/>
          </a:p>
          <a:p>
            <a:r>
              <a:rPr lang="zh-TW" altLang="en-US" sz="3600" dirty="0"/>
              <a:t>數字為樣點數</a:t>
            </a:r>
          </a:p>
        </p:txBody>
      </p:sp>
    </p:spTree>
    <p:extLst>
      <p:ext uri="{BB962C8B-B14F-4D97-AF65-F5344CB8AC3E}">
        <p14:creationId xmlns:p14="http://schemas.microsoft.com/office/powerpoint/2010/main" val="271916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401FFE42-89B9-593B-F76D-64C302527CC8}"/>
              </a:ext>
            </a:extLst>
          </p:cNvPr>
          <p:cNvSpPr/>
          <p:nvPr/>
        </p:nvSpPr>
        <p:spPr>
          <a:xfrm>
            <a:off x="9906000" y="-1104900"/>
            <a:ext cx="8763000" cy="11594520"/>
          </a:xfrm>
          <a:custGeom>
            <a:avLst/>
            <a:gdLst/>
            <a:ahLst/>
            <a:cxnLst/>
            <a:rect l="l" t="t" r="r" b="b"/>
            <a:pathLst>
              <a:path w="6274054" h="7025767">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extLst>
                <a:ext uri="{28A0092B-C50C-407E-A947-70E740481C1C}">
                  <a14:useLocalDpi xmlns:a14="http://schemas.microsoft.com/office/drawing/2010/main" val="0"/>
                </a:ext>
              </a:extLst>
            </a:blip>
            <a:stretch>
              <a:fillRect l="-12312" t="1370" r="-68514" b="-2552"/>
            </a:stretch>
          </a:blipFill>
        </p:spPr>
        <p:txBody>
          <a:bodyPr/>
          <a:lstStyle/>
          <a:p>
            <a:endParaRPr lang="zh-TW" altLang="en-US" dirty="0">
              <a:latin typeface="微軟正黑體" panose="020B0604030504040204" pitchFamily="34" charset="-120"/>
              <a:ea typeface="微軟正黑體" panose="020B0604030504040204" pitchFamily="34" charset="-120"/>
            </a:endParaRPr>
          </a:p>
        </p:txBody>
      </p:sp>
      <p:sp>
        <p:nvSpPr>
          <p:cNvPr id="4" name="TextBox 4"/>
          <p:cNvSpPr txBox="1"/>
          <p:nvPr/>
        </p:nvSpPr>
        <p:spPr>
          <a:xfrm>
            <a:off x="1028700" y="676275"/>
            <a:ext cx="7886700" cy="820738"/>
          </a:xfrm>
          <a:prstGeom prst="rect">
            <a:avLst/>
          </a:prstGeom>
        </p:spPr>
        <p:txBody>
          <a:bodyPr wrap="square" lIns="0" tIns="0" rIns="0" bIns="0" rtlCol="0" anchor="t">
            <a:spAutoFit/>
          </a:bodyPr>
          <a:lstStyle/>
          <a:p>
            <a:pPr algn="l">
              <a:lnSpc>
                <a:spcPts val="6440"/>
              </a:lnSpc>
            </a:pPr>
            <a:r>
              <a:rPr lang="en-US" sz="6400" b="1" dirty="0" err="1">
                <a:solidFill>
                  <a:srgbClr val="1A401F"/>
                </a:solidFill>
                <a:latin typeface="微軟正黑體" panose="020B0604030504040204" pitchFamily="34" charset="-120"/>
                <a:ea typeface="微軟正黑體" panose="020B0604030504040204" pitchFamily="34" charset="-120"/>
                <a:cs typeface="Hatton Bold"/>
                <a:sym typeface="Hatton Bold"/>
              </a:rPr>
              <a:t>調查方法</a:t>
            </a:r>
            <a:r>
              <a:rPr lang="zh-TW" altLang="en-US" sz="6400" b="1" dirty="0">
                <a:solidFill>
                  <a:srgbClr val="1A401F"/>
                </a:solidFill>
                <a:latin typeface="微軟正黑體" panose="020B0604030504040204" pitchFamily="34" charset="-120"/>
                <a:ea typeface="微軟正黑體" panose="020B0604030504040204" pitchFamily="34" charset="-120"/>
                <a:cs typeface="Hatton Bold"/>
                <a:sym typeface="Hatton Bold"/>
              </a:rPr>
              <a:t> </a:t>
            </a:r>
            <a:r>
              <a:rPr lang="en-US" altLang="zh-TW" sz="6400" b="1" dirty="0">
                <a:solidFill>
                  <a:srgbClr val="1A401F"/>
                </a:solidFill>
                <a:latin typeface="微軟正黑體" panose="020B0604030504040204" pitchFamily="34" charset="-120"/>
                <a:ea typeface="微軟正黑體" panose="020B0604030504040204" pitchFamily="34" charset="-120"/>
                <a:cs typeface="Hatton Bold"/>
                <a:sym typeface="Hatton Bold"/>
              </a:rPr>
              <a:t>—</a:t>
            </a:r>
            <a:r>
              <a:rPr lang="zh-TW" altLang="en-US" sz="6400" b="1" dirty="0">
                <a:solidFill>
                  <a:srgbClr val="1A401F"/>
                </a:solidFill>
                <a:latin typeface="微軟正黑體" panose="020B0604030504040204" pitchFamily="34" charset="-120"/>
                <a:ea typeface="微軟正黑體" panose="020B0604030504040204" pitchFamily="34" charset="-120"/>
                <a:cs typeface="Hatton Bold"/>
                <a:sym typeface="Hatton Bold"/>
              </a:rPr>
              <a:t> </a:t>
            </a:r>
            <a:r>
              <a:rPr lang="zh-TW" altLang="en-US" sz="6400" b="1" dirty="0">
                <a:solidFill>
                  <a:srgbClr val="FF0000"/>
                </a:solidFill>
                <a:latin typeface="微軟正黑體" panose="020B0604030504040204" pitchFamily="34" charset="-120"/>
                <a:ea typeface="微軟正黑體" panose="020B0604030504040204" pitchFamily="34" charset="-120"/>
                <a:cs typeface="Hatton Bold"/>
                <a:sym typeface="Hatton Bold"/>
              </a:rPr>
              <a:t>標準化</a:t>
            </a:r>
            <a:endParaRPr lang="en-US" sz="6400" b="1" dirty="0">
              <a:solidFill>
                <a:srgbClr val="FF0000"/>
              </a:solidFill>
              <a:latin typeface="微軟正黑體" panose="020B0604030504040204" pitchFamily="34" charset="-120"/>
              <a:ea typeface="微軟正黑體" panose="020B0604030504040204" pitchFamily="34" charset="-120"/>
              <a:cs typeface="Hatton Bold"/>
              <a:sym typeface="Hatton Bold"/>
            </a:endParaRPr>
          </a:p>
        </p:txBody>
      </p:sp>
      <p:sp>
        <p:nvSpPr>
          <p:cNvPr id="5" name="TextBox 5"/>
          <p:cNvSpPr txBox="1"/>
          <p:nvPr/>
        </p:nvSpPr>
        <p:spPr>
          <a:xfrm>
            <a:off x="381000" y="2400300"/>
            <a:ext cx="9982200" cy="6698616"/>
          </a:xfrm>
          <a:prstGeom prst="rect">
            <a:avLst/>
          </a:prstGeom>
        </p:spPr>
        <p:txBody>
          <a:bodyPr wrap="square" lIns="0" tIns="0" rIns="0" bIns="0" rtlCol="0" anchor="t">
            <a:spAutoFit/>
          </a:bodyPr>
          <a:lstStyle/>
          <a:p>
            <a:pPr marL="734059" lvl="1" indent="-367030" algn="l">
              <a:lnSpc>
                <a:spcPct val="150000"/>
              </a:lnSpc>
              <a:buFont typeface="Arial"/>
              <a:buChar char="•"/>
            </a:pP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固定的樣區和樣點</a:t>
            </a:r>
            <a:r>
              <a:rPr lang="en-US" altLang="zh-TW" sz="3600" dirty="0">
                <a:solidFill>
                  <a:srgbClr val="1A401F"/>
                </a:solidFill>
                <a:latin typeface="微軟正黑體" panose="020B0604030504040204" pitchFamily="34" charset="-120"/>
                <a:ea typeface="微軟正黑體" panose="020B0604030504040204" pitchFamily="34" charset="-120"/>
                <a:cs typeface="Open Sans 1"/>
                <a:sym typeface="Open Sans 1"/>
              </a:rPr>
              <a:t>(6-10</a:t>
            </a: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個</a:t>
            </a:r>
            <a:r>
              <a:rPr lang="en-US" altLang="zh-TW" sz="3600" dirty="0">
                <a:solidFill>
                  <a:srgbClr val="1A401F"/>
                </a:solidFill>
                <a:latin typeface="微軟正黑體" panose="020B0604030504040204" pitchFamily="34" charset="-120"/>
                <a:ea typeface="微軟正黑體" panose="020B0604030504040204" pitchFamily="34" charset="-120"/>
                <a:cs typeface="Open Sans 1"/>
                <a:sym typeface="Open Sans 1"/>
              </a:rPr>
              <a:t>)</a:t>
            </a:r>
            <a:endParaRPr lang="en-US" sz="3600" dirty="0">
              <a:solidFill>
                <a:srgbClr val="1A401F"/>
              </a:solidFill>
              <a:latin typeface="微軟正黑體" panose="020B0604030504040204" pitchFamily="34" charset="-120"/>
              <a:ea typeface="微軟正黑體" panose="020B0604030504040204" pitchFamily="34" charset="-120"/>
              <a:cs typeface="Open Sans 1"/>
              <a:sym typeface="Open Sans 1"/>
            </a:endParaRPr>
          </a:p>
          <a:p>
            <a:pPr marL="734059" lvl="1" indent="-367030">
              <a:lnSpc>
                <a:spcPct val="150000"/>
              </a:lnSpc>
              <a:buFont typeface="Arial"/>
              <a:buChar char="•"/>
            </a:pPr>
            <a:r>
              <a:rPr 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一年調查2次(3-6</a:t>
            </a: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月</a:t>
            </a:r>
            <a:r>
              <a:rPr lang="en-US" altLang="zh-TW" sz="3600" dirty="0">
                <a:solidFill>
                  <a:srgbClr val="1A401F"/>
                </a:solidFill>
                <a:latin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cs typeface="Open Sans 1"/>
                <a:sym typeface="Open Sans 1"/>
              </a:rPr>
              <a:t>分海拔區段</a:t>
            </a:r>
            <a:r>
              <a:rPr lang="en-US" altLang="zh-TW" sz="3600" dirty="0">
                <a:solidFill>
                  <a:srgbClr val="1A401F"/>
                </a:solidFill>
                <a:latin typeface="微軟正黑體" panose="020B0604030504040204" pitchFamily="34" charset="-120"/>
                <a:ea typeface="微軟正黑體" panose="020B0604030504040204" pitchFamily="34" charset="-120"/>
                <a:cs typeface="Open Sans 1"/>
                <a:sym typeface="Open Sans 1"/>
              </a:rPr>
              <a:t>)</a:t>
            </a:r>
          </a:p>
          <a:p>
            <a:pPr marL="734059" lvl="1" indent="-367030">
              <a:lnSpc>
                <a:spcPct val="150000"/>
              </a:lnSpc>
              <a:buFont typeface="Arial"/>
              <a:buChar char="•"/>
            </a:pPr>
            <a:r>
              <a:rPr 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每次調查於上午11點之前</a:t>
            </a:r>
            <a:r>
              <a:rPr lang="en-US" altLang="zh-TW" sz="3600" dirty="0">
                <a:solidFill>
                  <a:srgbClr val="1A401F"/>
                </a:solidFill>
                <a:latin typeface="微軟正黑體" panose="020B0604030504040204" pitchFamily="34" charset="-120"/>
                <a:ea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獼猴</a:t>
            </a:r>
            <a:r>
              <a:rPr lang="en-US" altLang="zh-TW" sz="3600" dirty="0">
                <a:solidFill>
                  <a:srgbClr val="1A401F"/>
                </a:solidFill>
                <a:latin typeface="微軟正黑體" panose="020B0604030504040204" pitchFamily="34" charset="-120"/>
                <a:ea typeface="微軟正黑體" panose="020B0604030504040204" pitchFamily="34" charset="-120"/>
                <a:cs typeface="Open Sans 1"/>
                <a:sym typeface="Open Sans 1"/>
              </a:rPr>
              <a:t>)</a:t>
            </a:r>
            <a:r>
              <a:rPr lang="en-US" altLang="zh-TW" sz="3600" dirty="0">
                <a:solidFill>
                  <a:srgbClr val="1A401F"/>
                </a:solidFill>
                <a:latin typeface="微軟正黑體" panose="020B0604030504040204" pitchFamily="34" charset="-120"/>
                <a:cs typeface="Open Sans 1"/>
                <a:sym typeface="Open Sans 1"/>
              </a:rPr>
              <a:t> ，</a:t>
            </a:r>
          </a:p>
          <a:p>
            <a:pPr marL="367029" lvl="1">
              <a:lnSpc>
                <a:spcPct val="150000"/>
              </a:lnSpc>
            </a:pPr>
            <a:r>
              <a:rPr lang="zh-TW" altLang="en-US" sz="3600" dirty="0">
                <a:solidFill>
                  <a:srgbClr val="1A401F"/>
                </a:solidFill>
                <a:latin typeface="微軟正黑體" panose="020B0604030504040204" pitchFamily="34" charset="-120"/>
                <a:cs typeface="Open Sans 1"/>
                <a:sym typeface="Open Sans 1"/>
              </a:rPr>
              <a:t>   日出後</a:t>
            </a:r>
            <a:r>
              <a:rPr lang="en-US" altLang="zh-TW" sz="3600" dirty="0">
                <a:solidFill>
                  <a:srgbClr val="1A401F"/>
                </a:solidFill>
                <a:latin typeface="微軟正黑體" panose="020B0604030504040204" pitchFamily="34" charset="-120"/>
                <a:cs typeface="Open Sans 1"/>
                <a:sym typeface="Open Sans 1"/>
              </a:rPr>
              <a:t>4</a:t>
            </a:r>
            <a:r>
              <a:rPr lang="zh-TW" altLang="en-US" sz="3600" dirty="0">
                <a:solidFill>
                  <a:srgbClr val="1A401F"/>
                </a:solidFill>
                <a:latin typeface="微軟正黑體" panose="020B0604030504040204" pitchFamily="34" charset="-120"/>
                <a:cs typeface="Open Sans 1"/>
                <a:sym typeface="Open Sans 1"/>
              </a:rPr>
              <a:t>小時內</a:t>
            </a:r>
            <a:r>
              <a:rPr lang="en-US" altLang="zh-TW" sz="3600" dirty="0">
                <a:solidFill>
                  <a:srgbClr val="1A401F"/>
                </a:solidFill>
                <a:latin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cs typeface="Open Sans 1"/>
                <a:sym typeface="Open Sans 1"/>
              </a:rPr>
              <a:t>鳥類</a:t>
            </a:r>
            <a:r>
              <a:rPr lang="en-US" altLang="zh-TW" sz="3600" dirty="0">
                <a:solidFill>
                  <a:srgbClr val="1A401F"/>
                </a:solidFill>
                <a:latin typeface="微軟正黑體" panose="020B0604030504040204" pitchFamily="34" charset="-120"/>
                <a:cs typeface="Open Sans 1"/>
                <a:sym typeface="Open Sans 1"/>
              </a:rPr>
              <a:t>)</a:t>
            </a:r>
            <a:r>
              <a:rPr lang="en-US" sz="3600" dirty="0" err="1">
                <a:solidFill>
                  <a:srgbClr val="1A401F"/>
                </a:solidFill>
                <a:latin typeface="微軟正黑體" panose="020B0604030504040204" pitchFamily="34" charset="-120"/>
                <a:ea typeface="微軟正黑體" panose="020B0604030504040204" pitchFamily="34" charset="-120"/>
                <a:cs typeface="Open Sans 1"/>
                <a:sym typeface="Open Sans 1"/>
              </a:rPr>
              <a:t>完成</a:t>
            </a:r>
            <a:endParaRPr lang="en-US" sz="3600" dirty="0">
              <a:solidFill>
                <a:srgbClr val="1A401F"/>
              </a:solidFill>
              <a:latin typeface="微軟正黑體" panose="020B0604030504040204" pitchFamily="34" charset="-120"/>
              <a:ea typeface="微軟正黑體" panose="020B0604030504040204" pitchFamily="34" charset="-120"/>
              <a:cs typeface="Open Sans 1"/>
              <a:sym typeface="Open Sans 1"/>
            </a:endParaRPr>
          </a:p>
          <a:p>
            <a:pPr marL="734059" lvl="1" indent="-367030" algn="l">
              <a:lnSpc>
                <a:spcPct val="150000"/>
              </a:lnSpc>
              <a:buFont typeface="Arial"/>
              <a:buChar char="•"/>
            </a:pPr>
            <a:r>
              <a:rPr 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固定停留6分鐘</a:t>
            </a:r>
          </a:p>
          <a:p>
            <a:pPr marL="734059" lvl="1" indent="-367030">
              <a:lnSpc>
                <a:spcPct val="150000"/>
              </a:lnSpc>
              <a:buFont typeface="Arial"/>
              <a:buChar char="•"/>
            </a:pP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記錄觀察到的獼猴</a:t>
            </a:r>
            <a:r>
              <a:rPr lang="en-US" altLang="zh-TW" sz="3600" dirty="0">
                <a:solidFill>
                  <a:srgbClr val="1A401F"/>
                </a:solidFill>
                <a:latin typeface="微軟正黑體" panose="020B0604030504040204" pitchFamily="34" charset="-120"/>
                <a:ea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區分距離段</a:t>
            </a:r>
            <a:r>
              <a:rPr lang="en-US" altLang="zh-TW" sz="3600" dirty="0">
                <a:solidFill>
                  <a:srgbClr val="1A401F"/>
                </a:solidFill>
                <a:latin typeface="微軟正黑體" panose="020B0604030504040204" pitchFamily="34" charset="-120"/>
                <a:cs typeface="Open Sans 1"/>
                <a:sym typeface="Open Sans 1"/>
              </a:rPr>
              <a:t>，</a:t>
            </a:r>
            <a:r>
              <a:rPr lang="en-US" sz="3600" dirty="0" err="1">
                <a:solidFill>
                  <a:srgbClr val="FF0000"/>
                </a:solidFill>
                <a:latin typeface="微軟正黑體" panose="020B0604030504040204" pitchFamily="34" charset="-120"/>
                <a:ea typeface="微軟正黑體" panose="020B0604030504040204" pitchFamily="34" charset="-120"/>
                <a:cs typeface="Open Sans 1"/>
                <a:sym typeface="Open Sans 1"/>
              </a:rPr>
              <a:t>猴群</a:t>
            </a:r>
            <a:r>
              <a:rPr lang="zh-TW" altLang="en-US" sz="3600" dirty="0">
                <a:solidFill>
                  <a:srgbClr val="FF0000"/>
                </a:solidFill>
                <a:latin typeface="微軟正黑體" panose="020B0604030504040204" pitchFamily="34" charset="-120"/>
                <a:ea typeface="微軟正黑體" panose="020B0604030504040204" pitchFamily="34" charset="-120"/>
                <a:cs typeface="Open Sans 1"/>
                <a:sym typeface="Open Sans 1"/>
              </a:rPr>
              <a:t>或</a:t>
            </a:r>
            <a:r>
              <a:rPr lang="en-US" sz="3600" dirty="0" err="1">
                <a:solidFill>
                  <a:srgbClr val="FF0000"/>
                </a:solidFill>
                <a:latin typeface="微軟正黑體" panose="020B0604030504040204" pitchFamily="34" charset="-120"/>
                <a:ea typeface="微軟正黑體" panose="020B0604030504040204" pitchFamily="34" charset="-120"/>
                <a:cs typeface="Open Sans 1"/>
                <a:sym typeface="Open Sans 1"/>
              </a:rPr>
              <a:t>孤猴</a:t>
            </a:r>
            <a:r>
              <a:rPr lang="en-US" sz="3600" dirty="0">
                <a:solidFill>
                  <a:srgbClr val="1A401F"/>
                </a:solidFill>
                <a:latin typeface="微軟正黑體" panose="020B0604030504040204" pitchFamily="34" charset="-120"/>
                <a:ea typeface="微軟正黑體" panose="020B0604030504040204" pitchFamily="34" charset="-120"/>
                <a:cs typeface="Open Sans 1"/>
                <a:sym typeface="Open Sans 1"/>
              </a:rPr>
              <a:t>)</a:t>
            </a:r>
            <a:r>
              <a:rPr lang="en-US" altLang="zh-TW" sz="3600" dirty="0">
                <a:solidFill>
                  <a:srgbClr val="1A401F"/>
                </a:solidFill>
                <a:latin typeface="微軟正黑體" panose="020B0604030504040204" pitchFamily="34" charset="-120"/>
                <a:cs typeface="Open Sans 1"/>
                <a:sym typeface="Open Sans 1"/>
              </a:rPr>
              <a:t> </a:t>
            </a:r>
          </a:p>
          <a:p>
            <a:pPr marL="734059" lvl="1" indent="-367030">
              <a:lnSpc>
                <a:spcPct val="150000"/>
              </a:lnSpc>
              <a:buFont typeface="Arial"/>
              <a:buChar char="•"/>
            </a:pPr>
            <a:r>
              <a:rPr lang="zh-TW" altLang="en-US" sz="3600" dirty="0">
                <a:solidFill>
                  <a:srgbClr val="1A401F"/>
                </a:solidFill>
                <a:latin typeface="微軟正黑體" panose="020B0604030504040204" pitchFamily="34" charset="-120"/>
                <a:cs typeface="Open Sans 1"/>
                <a:sym typeface="Open Sans 1"/>
              </a:rPr>
              <a:t>記錄觀察到的鳥類</a:t>
            </a:r>
            <a:r>
              <a:rPr lang="en-US" altLang="zh-TW" sz="3600" dirty="0">
                <a:solidFill>
                  <a:srgbClr val="1A401F"/>
                </a:solidFill>
                <a:latin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cs typeface="Open Sans 1"/>
                <a:sym typeface="Open Sans 1"/>
              </a:rPr>
              <a:t>僅鳥調樣區</a:t>
            </a:r>
            <a:r>
              <a:rPr lang="en-US" altLang="zh-TW" sz="3600" dirty="0">
                <a:solidFill>
                  <a:srgbClr val="1A401F"/>
                </a:solidFill>
                <a:latin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cs typeface="Open Sans 1"/>
                <a:sym typeface="Open Sans 1"/>
              </a:rPr>
              <a:t>區分鳥種</a:t>
            </a:r>
            <a:r>
              <a:rPr lang="en-US" altLang="zh-TW" sz="3600" dirty="0">
                <a:solidFill>
                  <a:srgbClr val="1A401F"/>
                </a:solidFill>
                <a:latin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cs typeface="Open Sans 1"/>
                <a:sym typeface="Open Sans 1"/>
              </a:rPr>
              <a:t>數量</a:t>
            </a:r>
            <a:r>
              <a:rPr lang="en-US" altLang="zh-TW" sz="3600" dirty="0">
                <a:solidFill>
                  <a:srgbClr val="1A401F"/>
                </a:solidFill>
                <a:latin typeface="微軟正黑體" panose="020B0604030504040204" pitchFamily="34" charset="-120"/>
                <a:cs typeface="Open Sans 1"/>
                <a:sym typeface="Open Sans 1"/>
              </a:rPr>
              <a:t>、</a:t>
            </a:r>
            <a:r>
              <a:rPr lang="zh-TW" altLang="en-US" sz="3600" dirty="0">
                <a:solidFill>
                  <a:srgbClr val="1A401F"/>
                </a:solidFill>
                <a:latin typeface="微軟正黑體" panose="020B0604030504040204" pitchFamily="34" charset="-120"/>
                <a:cs typeface="Open Sans 1"/>
                <a:sym typeface="Open Sans 1"/>
              </a:rPr>
              <a:t>距離段以及</a:t>
            </a:r>
            <a:r>
              <a:rPr lang="zh-TW" altLang="en-US" sz="3600" dirty="0">
                <a:solidFill>
                  <a:srgbClr val="FF0000"/>
                </a:solidFill>
                <a:latin typeface="微軟正黑體" panose="020B0604030504040204" pitchFamily="34" charset="-120"/>
                <a:cs typeface="Open Sans 1"/>
                <a:sym typeface="Open Sans 1"/>
              </a:rPr>
              <a:t>同步錄音</a:t>
            </a:r>
            <a:r>
              <a:rPr lang="en-US" altLang="zh-TW" sz="3600" dirty="0">
                <a:solidFill>
                  <a:srgbClr val="1A401F"/>
                </a:solidFill>
                <a:latin typeface="微軟正黑體" panose="020B0604030504040204" pitchFamily="34" charset="-120"/>
                <a:cs typeface="Open Sans 1"/>
                <a:sym typeface="Open Sans 1"/>
              </a:rPr>
              <a:t>)</a:t>
            </a:r>
            <a:endParaRPr lang="en-US" sz="3600" dirty="0">
              <a:solidFill>
                <a:srgbClr val="1A401F"/>
              </a:solidFill>
              <a:latin typeface="微軟正黑體" panose="020B0604030504040204" pitchFamily="34" charset="-120"/>
              <a:ea typeface="微軟正黑體" panose="020B0604030504040204" pitchFamily="34" charset="-120"/>
              <a:cs typeface="Open Sans 1"/>
              <a:sym typeface="Open Sans 1"/>
            </a:endParaRPr>
          </a:p>
        </p:txBody>
      </p:sp>
      <p:sp>
        <p:nvSpPr>
          <p:cNvPr id="6" name="Freeform 6"/>
          <p:cNvSpPr/>
          <p:nvPr/>
        </p:nvSpPr>
        <p:spPr>
          <a:xfrm>
            <a:off x="8534400" y="266700"/>
            <a:ext cx="4129004" cy="3741910"/>
          </a:xfrm>
          <a:custGeom>
            <a:avLst/>
            <a:gdLst/>
            <a:ahLst/>
            <a:cxnLst/>
            <a:rect l="l" t="t" r="r" b="b"/>
            <a:pathLst>
              <a:path w="4129004" h="3741910">
                <a:moveTo>
                  <a:pt x="0" y="0"/>
                </a:moveTo>
                <a:lnTo>
                  <a:pt x="4129004" y="0"/>
                </a:lnTo>
                <a:lnTo>
                  <a:pt x="4129004" y="3741910"/>
                </a:lnTo>
                <a:lnTo>
                  <a:pt x="0" y="3741910"/>
                </a:lnTo>
                <a:lnTo>
                  <a:pt x="0" y="0"/>
                </a:lnTo>
                <a:close/>
              </a:path>
            </a:pathLst>
          </a:custGeom>
          <a:blipFill>
            <a:blip r:embed="rId3"/>
            <a:stretch>
              <a:fillRect/>
            </a:stretch>
          </a:blipFill>
          <a:ln w="9525" cap="sq">
            <a:solidFill>
              <a:srgbClr val="000000"/>
            </a:solidFill>
            <a:prstDash val="solid"/>
            <a:miter/>
          </a:ln>
        </p:spPr>
        <p:txBody>
          <a:bodyPr/>
          <a:lstStyle/>
          <a:p>
            <a:endParaRPr lang="zh-TW" altLang="en-US">
              <a:latin typeface="微軟正黑體" panose="020B0604030504040204" pitchFamily="34" charset="-120"/>
              <a:ea typeface="微軟正黑體" panose="020B0604030504040204" pitchFamily="34"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700" y="0"/>
            <a:ext cx="10071502" cy="10287000"/>
          </a:xfrm>
          <a:custGeom>
            <a:avLst/>
            <a:gdLst/>
            <a:ahLst/>
            <a:cxnLst/>
            <a:rect l="l" t="t" r="r" b="b"/>
            <a:pathLst>
              <a:path w="2652577" h="2709333">
                <a:moveTo>
                  <a:pt x="0" y="0"/>
                </a:moveTo>
                <a:lnTo>
                  <a:pt x="2652577" y="0"/>
                </a:lnTo>
                <a:lnTo>
                  <a:pt x="2652577" y="2709333"/>
                </a:lnTo>
                <a:lnTo>
                  <a:pt x="0" y="2709333"/>
                </a:lnTo>
                <a:close/>
              </a:path>
            </a:pathLst>
          </a:custGeom>
          <a:solidFill>
            <a:srgbClr val="E9EAEB"/>
          </a:solidFill>
        </p:spPr>
        <p:txBody>
          <a:bodyPr/>
          <a:lstStyle/>
          <a:p>
            <a:endParaRPr lang="zh-TW" altLang="en-US" dirty="0"/>
          </a:p>
        </p:txBody>
      </p:sp>
      <p:sp>
        <p:nvSpPr>
          <p:cNvPr id="8" name="AutoShape 8"/>
          <p:cNvSpPr/>
          <p:nvPr/>
        </p:nvSpPr>
        <p:spPr>
          <a:xfrm>
            <a:off x="11190843" y="2420105"/>
            <a:ext cx="4632278" cy="0"/>
          </a:xfrm>
          <a:prstGeom prst="line">
            <a:avLst/>
          </a:prstGeom>
          <a:ln w="38100" cap="flat">
            <a:solidFill>
              <a:srgbClr val="221C1A"/>
            </a:solidFill>
            <a:prstDash val="solid"/>
            <a:headEnd type="none" w="sm" len="sm"/>
            <a:tailEnd type="none" w="sm" len="sm"/>
          </a:ln>
        </p:spPr>
        <p:txBody>
          <a:bodyPr/>
          <a:lstStyle/>
          <a:p>
            <a:endParaRPr lang="zh-TW" altLang="en-US"/>
          </a:p>
        </p:txBody>
      </p:sp>
      <p:sp>
        <p:nvSpPr>
          <p:cNvPr id="9" name="Freeform 9"/>
          <p:cNvSpPr/>
          <p:nvPr/>
        </p:nvSpPr>
        <p:spPr>
          <a:xfrm>
            <a:off x="57030" y="367835"/>
            <a:ext cx="2686364" cy="4104715"/>
          </a:xfrm>
          <a:custGeom>
            <a:avLst/>
            <a:gdLst/>
            <a:ahLst/>
            <a:cxnLst/>
            <a:rect l="l" t="t" r="r" b="b"/>
            <a:pathLst>
              <a:path w="4643953" h="6563892">
                <a:moveTo>
                  <a:pt x="0" y="0"/>
                </a:moveTo>
                <a:lnTo>
                  <a:pt x="4643953" y="0"/>
                </a:lnTo>
                <a:lnTo>
                  <a:pt x="4643953" y="6563892"/>
                </a:lnTo>
                <a:lnTo>
                  <a:pt x="0" y="6563892"/>
                </a:lnTo>
                <a:lnTo>
                  <a:pt x="0" y="0"/>
                </a:lnTo>
                <a:close/>
              </a:path>
            </a:pathLst>
          </a:custGeom>
          <a:blipFill>
            <a:blip r:embed="rId2"/>
            <a:stretch>
              <a:fillRect/>
            </a:stretch>
          </a:blipFill>
        </p:spPr>
        <p:txBody>
          <a:bodyPr/>
          <a:lstStyle/>
          <a:p>
            <a:endParaRPr lang="zh-TW" altLang="en-US"/>
          </a:p>
        </p:txBody>
      </p:sp>
      <p:sp>
        <p:nvSpPr>
          <p:cNvPr id="10" name="TextBox 10"/>
          <p:cNvSpPr txBox="1"/>
          <p:nvPr/>
        </p:nvSpPr>
        <p:spPr>
          <a:xfrm>
            <a:off x="11238755" y="1219691"/>
            <a:ext cx="4955502" cy="867417"/>
          </a:xfrm>
          <a:prstGeom prst="rect">
            <a:avLst/>
          </a:prstGeom>
        </p:spPr>
        <p:txBody>
          <a:bodyPr wrap="square" lIns="0" tIns="0" rIns="0" bIns="0" rtlCol="0" anchor="t">
            <a:spAutoFit/>
          </a:bodyPr>
          <a:lstStyle/>
          <a:p>
            <a:pPr algn="l">
              <a:lnSpc>
                <a:spcPts val="6440"/>
              </a:lnSpc>
            </a:pPr>
            <a:r>
              <a:rPr lang="en-US" sz="6600" b="1" dirty="0">
                <a:solidFill>
                  <a:srgbClr val="1A401F"/>
                </a:solidFill>
                <a:latin typeface="Hatton Bold"/>
                <a:ea typeface="Hatton Bold"/>
                <a:cs typeface="Hatton Bold"/>
                <a:sym typeface="Hatton Bold"/>
              </a:rPr>
              <a:t>調</a:t>
            </a:r>
            <a:r>
              <a:rPr lang="zh-TW" altLang="en-US" sz="6600" b="1" dirty="0">
                <a:solidFill>
                  <a:srgbClr val="1A401F"/>
                </a:solidFill>
                <a:latin typeface="Hatton Bold"/>
                <a:ea typeface="Hatton Bold"/>
                <a:cs typeface="Hatton Bold"/>
                <a:sym typeface="Hatton Bold"/>
              </a:rPr>
              <a:t> </a:t>
            </a:r>
            <a:r>
              <a:rPr lang="en-US" sz="6600" b="1" dirty="0">
                <a:solidFill>
                  <a:srgbClr val="1A401F"/>
                </a:solidFill>
                <a:latin typeface="Hatton Bold"/>
                <a:ea typeface="Hatton Bold"/>
                <a:cs typeface="Hatton Bold"/>
                <a:sym typeface="Hatton Bold"/>
              </a:rPr>
              <a:t>查</a:t>
            </a:r>
            <a:r>
              <a:rPr lang="zh-TW" altLang="en-US" sz="6600" b="1" dirty="0">
                <a:solidFill>
                  <a:srgbClr val="1A401F"/>
                </a:solidFill>
                <a:latin typeface="Hatton Bold"/>
                <a:ea typeface="Hatton Bold"/>
                <a:cs typeface="Hatton Bold"/>
                <a:sym typeface="Hatton Bold"/>
              </a:rPr>
              <a:t> </a:t>
            </a:r>
            <a:r>
              <a:rPr lang="en-US" sz="6600" b="1" dirty="0">
                <a:solidFill>
                  <a:srgbClr val="1A401F"/>
                </a:solidFill>
                <a:latin typeface="Hatton Bold"/>
                <a:ea typeface="Hatton Bold"/>
                <a:cs typeface="Hatton Bold"/>
                <a:sym typeface="Hatton Bold"/>
              </a:rPr>
              <a:t>訓</a:t>
            </a:r>
            <a:r>
              <a:rPr lang="zh-TW" altLang="en-US" sz="6600" b="1" dirty="0">
                <a:solidFill>
                  <a:srgbClr val="1A401F"/>
                </a:solidFill>
                <a:latin typeface="Hatton Bold"/>
                <a:ea typeface="Hatton Bold"/>
                <a:cs typeface="Hatton Bold"/>
                <a:sym typeface="Hatton Bold"/>
              </a:rPr>
              <a:t> </a:t>
            </a:r>
            <a:r>
              <a:rPr lang="en-US" sz="6600" b="1" dirty="0">
                <a:solidFill>
                  <a:srgbClr val="1A401F"/>
                </a:solidFill>
                <a:latin typeface="Hatton Bold"/>
                <a:ea typeface="Hatton Bold"/>
                <a:cs typeface="Hatton Bold"/>
                <a:sym typeface="Hatton Bold"/>
              </a:rPr>
              <a:t>練</a:t>
            </a:r>
          </a:p>
        </p:txBody>
      </p:sp>
      <p:sp>
        <p:nvSpPr>
          <p:cNvPr id="11" name="TextBox 11"/>
          <p:cNvSpPr txBox="1"/>
          <p:nvPr/>
        </p:nvSpPr>
        <p:spPr>
          <a:xfrm>
            <a:off x="10447544" y="3086100"/>
            <a:ext cx="7533873" cy="5184881"/>
          </a:xfrm>
          <a:prstGeom prst="rect">
            <a:avLst/>
          </a:prstGeom>
        </p:spPr>
        <p:txBody>
          <a:bodyPr wrap="square" lIns="0" tIns="0" rIns="0" bIns="0" rtlCol="0" anchor="t">
            <a:spAutoFit/>
          </a:bodyPr>
          <a:lstStyle/>
          <a:p>
            <a:pPr marL="711531" lvl="1" indent="-355765">
              <a:lnSpc>
                <a:spcPts val="6920"/>
              </a:lnSpc>
              <a:buFont typeface="Arial"/>
              <a:buChar char="•"/>
            </a:pPr>
            <a:r>
              <a:rPr lang="en-US" sz="3295"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課程</a:t>
            </a:r>
            <a:r>
              <a:rPr lang="en-US" sz="3295" dirty="0" err="1">
                <a:solidFill>
                  <a:srgbClr val="AB3A4F"/>
                </a:solidFill>
                <a:latin typeface="微軟正黑體" panose="020B0604030504040204" pitchFamily="34" charset="-120"/>
                <a:ea typeface="微軟正黑體" panose="020B0604030504040204" pitchFamily="34" charset="-120"/>
                <a:cs typeface="Noto Sans T Chinese"/>
                <a:sym typeface="Noto Sans T Chinese"/>
              </a:rPr>
              <a:t>特別著重</a:t>
            </a:r>
            <a:r>
              <a:rPr lang="zh-TW" altLang="en-US" sz="3295" dirty="0">
                <a:solidFill>
                  <a:srgbClr val="AB3A4F"/>
                </a:solidFill>
                <a:latin typeface="微軟正黑體" panose="020B0604030504040204" pitchFamily="34" charset="-120"/>
                <a:ea typeface="微軟正黑體" panose="020B0604030504040204" pitchFamily="34" charset="-120"/>
                <a:cs typeface="Noto Sans T Chinese"/>
                <a:sym typeface="Noto Sans T Chinese"/>
              </a:rPr>
              <a:t>調查與記錄的正確性</a:t>
            </a:r>
            <a:endParaRPr lang="en-US" altLang="zh-TW" sz="3600" dirty="0">
              <a:solidFill>
                <a:srgbClr val="1A401F"/>
              </a:solidFill>
              <a:latin typeface="微軟正黑體" panose="020B0604030504040204" pitchFamily="34" charset="-120"/>
              <a:cs typeface="Noto Sans T Chinese"/>
              <a:sym typeface="Open Sans 1"/>
            </a:endParaRPr>
          </a:p>
          <a:p>
            <a:pPr marL="711531" lvl="1" indent="-355765">
              <a:lnSpc>
                <a:spcPts val="6920"/>
              </a:lnSpc>
              <a:buFont typeface="Arial"/>
              <a:buChar char="•"/>
            </a:pPr>
            <a:r>
              <a:rPr lang="en-US" altLang="zh-TW" sz="3295" dirty="0" err="1">
                <a:solidFill>
                  <a:srgbClr val="AB3A4F"/>
                </a:solidFill>
                <a:latin typeface="微軟正黑體" panose="020B0604030504040204" pitchFamily="34" charset="-120"/>
                <a:cs typeface="Noto Sans T Chinese"/>
                <a:sym typeface="Noto Sans T Chinese"/>
              </a:rPr>
              <a:t>提升</a:t>
            </a:r>
            <a:r>
              <a:rPr lang="zh-TW" altLang="en-US" sz="3295" dirty="0">
                <a:solidFill>
                  <a:srgbClr val="AB3A4F"/>
                </a:solidFill>
                <a:latin typeface="微軟正黑體" panose="020B0604030504040204" pitchFamily="34" charset="-120"/>
                <a:cs typeface="Noto Sans T Chinese"/>
                <a:sym typeface="Noto Sans T Chinese"/>
              </a:rPr>
              <a:t>猴群</a:t>
            </a:r>
            <a:r>
              <a:rPr lang="en-US" altLang="zh-TW" sz="3600" dirty="0">
                <a:solidFill>
                  <a:srgbClr val="1A401F"/>
                </a:solidFill>
                <a:latin typeface="微軟正黑體" panose="020B0604030504040204" pitchFamily="34" charset="-120"/>
                <a:cs typeface="Open Sans 1"/>
                <a:sym typeface="Open Sans 1"/>
              </a:rPr>
              <a:t>、 </a:t>
            </a:r>
            <a:r>
              <a:rPr lang="en-US" altLang="zh-TW" sz="3295" dirty="0" err="1">
                <a:solidFill>
                  <a:srgbClr val="AB3A4F"/>
                </a:solidFill>
                <a:latin typeface="微軟正黑體" panose="020B0604030504040204" pitchFamily="34" charset="-120"/>
                <a:cs typeface="Noto Sans T Chinese"/>
                <a:sym typeface="Noto Sans T Chinese"/>
              </a:rPr>
              <a:t>鳥類辨識能力</a:t>
            </a:r>
            <a:endParaRPr lang="en-US" altLang="zh-TW" sz="3295" dirty="0">
              <a:solidFill>
                <a:srgbClr val="AB3A4F"/>
              </a:solidFill>
              <a:latin typeface="微軟正黑體" panose="020B0604030504040204" pitchFamily="34" charset="-120"/>
              <a:cs typeface="Noto Sans T Chinese"/>
              <a:sym typeface="Noto Sans T Chinese"/>
            </a:endParaRPr>
          </a:p>
          <a:p>
            <a:pPr marL="711531" lvl="1" indent="-355765">
              <a:lnSpc>
                <a:spcPts val="6920"/>
              </a:lnSpc>
              <a:buFont typeface="Arial"/>
              <a:buChar char="•"/>
            </a:pPr>
            <a:r>
              <a:rPr lang="en-US" altLang="zh-TW" sz="3295" dirty="0" err="1">
                <a:solidFill>
                  <a:srgbClr val="AB3A4F"/>
                </a:solidFill>
                <a:latin typeface="微軟正黑體" panose="020B0604030504040204" pitchFamily="34" charset="-120"/>
                <a:cs typeface="Noto Sans T Chinese"/>
                <a:sym typeface="Noto Sans T Chinese"/>
              </a:rPr>
              <a:t>解析和研討</a:t>
            </a:r>
            <a:r>
              <a:rPr lang="en-US" altLang="zh-TW" sz="3295" dirty="0" err="1">
                <a:solidFill>
                  <a:srgbClr val="000000"/>
                </a:solidFill>
                <a:latin typeface="微軟正黑體" panose="020B0604030504040204" pitchFamily="34" charset="-120"/>
                <a:cs typeface="Noto Sans T Chinese"/>
                <a:sym typeface="Noto Sans T Chinese"/>
              </a:rPr>
              <a:t>調查現場遇到的問題</a:t>
            </a:r>
            <a:endParaRPr lang="en-US" altLang="zh-TW" sz="3295" dirty="0">
              <a:solidFill>
                <a:srgbClr val="000000"/>
              </a:solidFill>
              <a:latin typeface="微軟正黑體" panose="020B0604030504040204" pitchFamily="34" charset="-120"/>
              <a:ea typeface="微軟正黑體" panose="020B0604030504040204" pitchFamily="34" charset="-120"/>
              <a:cs typeface="Noto Sans T Chinese"/>
              <a:sym typeface="Noto Sans T Chinese"/>
            </a:endParaRPr>
          </a:p>
          <a:p>
            <a:pPr marL="1270166" lvl="2" indent="-457200">
              <a:lnSpc>
                <a:spcPts val="6920"/>
              </a:lnSpc>
              <a:buFont typeface="Arial" panose="020B0604020202020204" pitchFamily="34" charset="0"/>
              <a:buChar char="•"/>
            </a:pPr>
            <a:r>
              <a:rPr lang="en-US" sz="3295"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與調查人員的訪談</a:t>
            </a:r>
            <a:endParaRPr lang="en-US" sz="3295" dirty="0">
              <a:solidFill>
                <a:srgbClr val="000000"/>
              </a:solidFill>
              <a:latin typeface="微軟正黑體" panose="020B0604030504040204" pitchFamily="34" charset="-120"/>
              <a:ea typeface="微軟正黑體" panose="020B0604030504040204" pitchFamily="34" charset="-120"/>
              <a:cs typeface="Noto Sans T Chinese"/>
              <a:sym typeface="Noto Sans T Chinese"/>
            </a:endParaRPr>
          </a:p>
          <a:p>
            <a:pPr marL="1270166" lvl="2" indent="-457200">
              <a:lnSpc>
                <a:spcPts val="6920"/>
              </a:lnSpc>
              <a:buFont typeface="Arial" panose="020B0604020202020204" pitchFamily="34" charset="0"/>
              <a:buChar char="•"/>
            </a:pPr>
            <a:r>
              <a:rPr lang="en-US" sz="3295"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比對鳥類調查紀錄</a:t>
            </a:r>
            <a:endParaRPr lang="en-US" sz="3295" dirty="0">
              <a:solidFill>
                <a:srgbClr val="000000"/>
              </a:solidFill>
              <a:latin typeface="微軟正黑體" panose="020B0604030504040204" pitchFamily="34" charset="-120"/>
              <a:ea typeface="微軟正黑體" panose="020B0604030504040204" pitchFamily="34" charset="-120"/>
              <a:cs typeface="Noto Sans T Chinese"/>
              <a:sym typeface="Noto Sans T Chinese"/>
            </a:endParaRPr>
          </a:p>
          <a:p>
            <a:pPr marL="1270166" lvl="2" indent="-457200">
              <a:lnSpc>
                <a:spcPts val="6920"/>
              </a:lnSpc>
              <a:buFont typeface="Arial" panose="020B0604020202020204" pitchFamily="34" charset="0"/>
              <a:buChar char="•"/>
            </a:pPr>
            <a:r>
              <a:rPr lang="en-US" sz="3295" dirty="0" err="1">
                <a:solidFill>
                  <a:srgbClr val="000000"/>
                </a:solidFill>
                <a:latin typeface="微軟正黑體" panose="020B0604030504040204" pitchFamily="34" charset="-120"/>
                <a:ea typeface="微軟正黑體" panose="020B0604030504040204" pitchFamily="34" charset="-120"/>
                <a:cs typeface="Noto Sans T Chinese"/>
                <a:sym typeface="Noto Sans T Chinese"/>
              </a:rPr>
              <a:t>調查時同步錄製的現場鳥音檔案</a:t>
            </a:r>
            <a:endParaRPr lang="en-US" sz="3295" dirty="0">
              <a:solidFill>
                <a:srgbClr val="AB3A4F"/>
              </a:solidFill>
              <a:latin typeface="微軟正黑體" panose="020B0604030504040204" pitchFamily="34" charset="-120"/>
              <a:ea typeface="微軟正黑體" panose="020B0604030504040204" pitchFamily="34" charset="-120"/>
              <a:cs typeface="Noto Sans T Chinese"/>
              <a:sym typeface="Noto Sans T Chinese"/>
            </a:endParaRPr>
          </a:p>
        </p:txBody>
      </p:sp>
      <p:pic>
        <p:nvPicPr>
          <p:cNvPr id="13" name="圖片 12" descr="一張含有 文字, 鳥類, 鳴禽, 戶外 的圖片&#10;&#10;自動產生的描述">
            <a:extLst>
              <a:ext uri="{FF2B5EF4-FFF2-40B4-BE49-F238E27FC236}">
                <a16:creationId xmlns:a16="http://schemas.microsoft.com/office/drawing/2014/main" id="{03F274AE-1AD1-DB2E-9CB4-D62BA638D12B}"/>
              </a:ext>
            </a:extLst>
          </p:cNvPr>
          <p:cNvPicPr>
            <a:picLocks noChangeAspect="1"/>
          </p:cNvPicPr>
          <p:nvPr/>
        </p:nvPicPr>
        <p:blipFill rotWithShape="1">
          <a:blip r:embed="rId3">
            <a:extLst>
              <a:ext uri="{28A0092B-C50C-407E-A947-70E740481C1C}">
                <a14:useLocalDpi xmlns:a14="http://schemas.microsoft.com/office/drawing/2010/main" val="0"/>
              </a:ext>
            </a:extLst>
          </a:blip>
          <a:srcRect r="3213"/>
          <a:stretch/>
        </p:blipFill>
        <p:spPr>
          <a:xfrm>
            <a:off x="2869702" y="367836"/>
            <a:ext cx="7062792" cy="4104715"/>
          </a:xfrm>
          <a:prstGeom prst="rect">
            <a:avLst/>
          </a:prstGeom>
        </p:spPr>
      </p:pic>
      <p:pic>
        <p:nvPicPr>
          <p:cNvPr id="15" name="圖片 14" descr="一張含有 文字, 螢幕擷取畫面, 軟體, 網頁 的圖片&#10;&#10;自動產生的描述">
            <a:extLst>
              <a:ext uri="{FF2B5EF4-FFF2-40B4-BE49-F238E27FC236}">
                <a16:creationId xmlns:a16="http://schemas.microsoft.com/office/drawing/2014/main" id="{B5132732-A4C9-0DD7-CCC6-21C5E6E5B8F3}"/>
              </a:ext>
            </a:extLst>
          </p:cNvPr>
          <p:cNvPicPr>
            <a:picLocks noChangeAspect="1"/>
          </p:cNvPicPr>
          <p:nvPr/>
        </p:nvPicPr>
        <p:blipFill rotWithShape="1">
          <a:blip r:embed="rId4">
            <a:extLst>
              <a:ext uri="{28A0092B-C50C-407E-A947-70E740481C1C}">
                <a14:useLocalDpi xmlns:a14="http://schemas.microsoft.com/office/drawing/2010/main" val="0"/>
              </a:ext>
            </a:extLst>
          </a:blip>
          <a:srcRect t="337" b="10621"/>
          <a:stretch/>
        </p:blipFill>
        <p:spPr>
          <a:xfrm>
            <a:off x="287845" y="5448300"/>
            <a:ext cx="9627443" cy="4827639"/>
          </a:xfrm>
          <a:prstGeom prst="rect">
            <a:avLst/>
          </a:prstGeom>
        </p:spPr>
      </p:pic>
      <p:grpSp>
        <p:nvGrpSpPr>
          <p:cNvPr id="19" name="群組 18">
            <a:extLst>
              <a:ext uri="{FF2B5EF4-FFF2-40B4-BE49-F238E27FC236}">
                <a16:creationId xmlns:a16="http://schemas.microsoft.com/office/drawing/2014/main" id="{BDF6EF92-2BCD-3065-7A6E-44B6ADFDCB31}"/>
              </a:ext>
            </a:extLst>
          </p:cNvPr>
          <p:cNvGrpSpPr/>
          <p:nvPr/>
        </p:nvGrpSpPr>
        <p:grpSpPr>
          <a:xfrm>
            <a:off x="3581400" y="4472551"/>
            <a:ext cx="1805091" cy="897556"/>
            <a:chOff x="4114800" y="4335456"/>
            <a:chExt cx="1805091" cy="897556"/>
          </a:xfrm>
        </p:grpSpPr>
        <p:sp>
          <p:nvSpPr>
            <p:cNvPr id="16" name="文字方塊 15">
              <a:extLst>
                <a:ext uri="{FF2B5EF4-FFF2-40B4-BE49-F238E27FC236}">
                  <a16:creationId xmlns:a16="http://schemas.microsoft.com/office/drawing/2014/main" id="{3D7BF9BB-B06A-392E-D45B-C53CE3A55C60}"/>
                </a:ext>
              </a:extLst>
            </p:cNvPr>
            <p:cNvSpPr txBox="1"/>
            <p:nvPr/>
          </p:nvSpPr>
          <p:spPr>
            <a:xfrm>
              <a:off x="4650159" y="4635928"/>
              <a:ext cx="902811" cy="523220"/>
            </a:xfrm>
            <a:prstGeom prst="rect">
              <a:avLst/>
            </a:prstGeom>
            <a:noFill/>
          </p:spPr>
          <p:txBody>
            <a:bodyPr wrap="none" rtlCol="0">
              <a:spAutoFit/>
            </a:bodyPr>
            <a:lstStyle/>
            <a:p>
              <a:pPr algn="ctr"/>
              <a:r>
                <a:rPr lang="zh-TW" altLang="en-US" sz="2800" dirty="0">
                  <a:latin typeface="微軟正黑體" panose="020B0604030504040204" pitchFamily="34" charset="-120"/>
                  <a:ea typeface="微軟正黑體" panose="020B0604030504040204" pitchFamily="34" charset="-120"/>
                </a:rPr>
                <a:t>教材</a:t>
              </a:r>
            </a:p>
          </p:txBody>
        </p:sp>
        <p:sp>
          <p:nvSpPr>
            <p:cNvPr id="17" name="箭號: 向上 16">
              <a:extLst>
                <a:ext uri="{FF2B5EF4-FFF2-40B4-BE49-F238E27FC236}">
                  <a16:creationId xmlns:a16="http://schemas.microsoft.com/office/drawing/2014/main" id="{EA3D02BD-BAB7-4D2D-7130-AABC75B2E6CE}"/>
                </a:ext>
              </a:extLst>
            </p:cNvPr>
            <p:cNvSpPr/>
            <p:nvPr/>
          </p:nvSpPr>
          <p:spPr>
            <a:xfrm>
              <a:off x="4114800" y="4335456"/>
              <a:ext cx="304800" cy="67094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上 17">
              <a:extLst>
                <a:ext uri="{FF2B5EF4-FFF2-40B4-BE49-F238E27FC236}">
                  <a16:creationId xmlns:a16="http://schemas.microsoft.com/office/drawing/2014/main" id="{E519C60B-0C18-B13B-F30F-F06F36A44412}"/>
                </a:ext>
              </a:extLst>
            </p:cNvPr>
            <p:cNvSpPr/>
            <p:nvPr/>
          </p:nvSpPr>
          <p:spPr>
            <a:xfrm flipV="1">
              <a:off x="5615091" y="4562063"/>
              <a:ext cx="304800" cy="67094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F2E4"/>
        </a:solidFill>
        <a:effectLst/>
      </p:bgPr>
    </p:bg>
    <p:spTree>
      <p:nvGrpSpPr>
        <p:cNvPr id="1" name=""/>
        <p:cNvGrpSpPr/>
        <p:nvPr/>
      </p:nvGrpSpPr>
      <p:grpSpPr>
        <a:xfrm>
          <a:off x="0" y="0"/>
          <a:ext cx="0" cy="0"/>
          <a:chOff x="0" y="0"/>
          <a:chExt cx="0" cy="0"/>
        </a:xfrm>
      </p:grpSpPr>
      <p:grpSp>
        <p:nvGrpSpPr>
          <p:cNvPr id="4" name="Group 4"/>
          <p:cNvGrpSpPr/>
          <p:nvPr/>
        </p:nvGrpSpPr>
        <p:grpSpPr>
          <a:xfrm>
            <a:off x="9824985" y="1356450"/>
            <a:ext cx="8276188" cy="4042639"/>
            <a:chOff x="0" y="-144661"/>
            <a:chExt cx="9986999" cy="4818741"/>
          </a:xfrm>
        </p:grpSpPr>
        <p:grpSp>
          <p:nvGrpSpPr>
            <p:cNvPr id="5" name="Group 5"/>
            <p:cNvGrpSpPr/>
            <p:nvPr/>
          </p:nvGrpSpPr>
          <p:grpSpPr>
            <a:xfrm>
              <a:off x="0" y="-144661"/>
              <a:ext cx="9986999" cy="4818741"/>
              <a:chOff x="0" y="-28575"/>
              <a:chExt cx="1972741" cy="951850"/>
            </a:xfrm>
          </p:grpSpPr>
          <p:sp>
            <p:nvSpPr>
              <p:cNvPr id="6" name="Freeform 6"/>
              <p:cNvSpPr/>
              <p:nvPr/>
            </p:nvSpPr>
            <p:spPr>
              <a:xfrm>
                <a:off x="0" y="0"/>
                <a:ext cx="1972740" cy="823971"/>
              </a:xfrm>
              <a:custGeom>
                <a:avLst/>
                <a:gdLst/>
                <a:ahLst/>
                <a:cxnLst/>
                <a:rect l="l" t="t" r="r" b="b"/>
                <a:pathLst>
                  <a:path w="1972740" h="923275">
                    <a:moveTo>
                      <a:pt x="52714" y="0"/>
                    </a:moveTo>
                    <a:lnTo>
                      <a:pt x="1920027" y="0"/>
                    </a:lnTo>
                    <a:cubicBezTo>
                      <a:pt x="1949140" y="0"/>
                      <a:pt x="1972740" y="23601"/>
                      <a:pt x="1972740" y="52714"/>
                    </a:cubicBezTo>
                    <a:lnTo>
                      <a:pt x="1972740" y="870561"/>
                    </a:lnTo>
                    <a:cubicBezTo>
                      <a:pt x="1972740" y="899674"/>
                      <a:pt x="1949140" y="923275"/>
                      <a:pt x="1920027" y="923275"/>
                    </a:cubicBezTo>
                    <a:lnTo>
                      <a:pt x="52714" y="923275"/>
                    </a:lnTo>
                    <a:cubicBezTo>
                      <a:pt x="23601" y="923275"/>
                      <a:pt x="0" y="899674"/>
                      <a:pt x="0" y="870561"/>
                    </a:cubicBezTo>
                    <a:lnTo>
                      <a:pt x="0" y="52714"/>
                    </a:lnTo>
                    <a:cubicBezTo>
                      <a:pt x="0" y="23601"/>
                      <a:pt x="23601" y="0"/>
                      <a:pt x="52714" y="0"/>
                    </a:cubicBezTo>
                    <a:close/>
                  </a:path>
                </a:pathLst>
              </a:custGeom>
              <a:solidFill>
                <a:srgbClr val="E2E0A9"/>
              </a:solidFill>
            </p:spPr>
            <p:txBody>
              <a:bodyPr/>
              <a:lstStyle/>
              <a:p>
                <a:endParaRPr lang="zh-TW" altLang="en-US">
                  <a:latin typeface="+mn-ea"/>
                </a:endParaRPr>
              </a:p>
            </p:txBody>
          </p:sp>
          <p:sp>
            <p:nvSpPr>
              <p:cNvPr id="7" name="TextBox 7"/>
              <p:cNvSpPr txBox="1"/>
              <p:nvPr/>
            </p:nvSpPr>
            <p:spPr>
              <a:xfrm>
                <a:off x="0" y="-28575"/>
                <a:ext cx="1972741" cy="951850"/>
              </a:xfrm>
              <a:prstGeom prst="rect">
                <a:avLst/>
              </a:prstGeom>
            </p:spPr>
            <p:txBody>
              <a:bodyPr lIns="50800" tIns="50800" rIns="50800" bIns="50800" rtlCol="0" anchor="ctr"/>
              <a:lstStyle/>
              <a:p>
                <a:pPr algn="ctr">
                  <a:lnSpc>
                    <a:spcPts val="2100"/>
                  </a:lnSpc>
                </a:pPr>
                <a:endParaRPr>
                  <a:latin typeface="+mn-ea"/>
                </a:endParaRPr>
              </a:p>
            </p:txBody>
          </p:sp>
        </p:grpSp>
        <p:sp>
          <p:nvSpPr>
            <p:cNvPr id="8" name="TextBox 8"/>
            <p:cNvSpPr txBox="1"/>
            <p:nvPr/>
          </p:nvSpPr>
          <p:spPr>
            <a:xfrm>
              <a:off x="141631" y="251361"/>
              <a:ext cx="9703734" cy="3668633"/>
            </a:xfrm>
            <a:prstGeom prst="rect">
              <a:avLst/>
            </a:prstGeom>
          </p:spPr>
          <p:txBody>
            <a:bodyPr lIns="0" tIns="0" rIns="0" bIns="0" rtlCol="0" anchor="t">
              <a:spAutoFit/>
            </a:bodyPr>
            <a:lstStyle/>
            <a:p>
              <a:pPr algn="l">
                <a:lnSpc>
                  <a:spcPts val="4795"/>
                </a:lnSpc>
                <a:spcBef>
                  <a:spcPct val="0"/>
                </a:spcBef>
              </a:pPr>
              <a:r>
                <a:rPr lang="en-US" sz="3425" b="1" dirty="0" err="1">
                  <a:solidFill>
                    <a:srgbClr val="000000"/>
                  </a:solidFill>
                  <a:latin typeface="+mn-ea"/>
                  <a:sym typeface="Noto Sans T Chinese Bold"/>
                </a:rPr>
                <a:t>初階調查訓練班</a:t>
              </a:r>
              <a:r>
                <a:rPr lang="en-US" sz="3425" dirty="0">
                  <a:solidFill>
                    <a:srgbClr val="000000"/>
                  </a:solidFill>
                  <a:latin typeface="+mn-ea"/>
                  <a:sym typeface="Noto Sans T Chinese"/>
                </a:rPr>
                <a:t>   (累計16場)</a:t>
              </a:r>
            </a:p>
            <a:p>
              <a:pPr>
                <a:lnSpc>
                  <a:spcPts val="4795"/>
                </a:lnSpc>
                <a:spcBef>
                  <a:spcPct val="0"/>
                </a:spcBef>
              </a:pPr>
              <a:r>
                <a:rPr lang="en-US" sz="3425" dirty="0" err="1">
                  <a:solidFill>
                    <a:srgbClr val="000000"/>
                  </a:solidFill>
                  <a:latin typeface="+mn-ea"/>
                  <a:sym typeface="Noto Sans T Chinese"/>
                </a:rPr>
                <a:t>地點</a:t>
              </a:r>
              <a:r>
                <a:rPr lang="en-US" sz="3425" dirty="0">
                  <a:solidFill>
                    <a:srgbClr val="000000"/>
                  </a:solidFill>
                  <a:latin typeface="+mn-ea"/>
                  <a:sym typeface="Noto Sans T Chinese"/>
                </a:rPr>
                <a:t>： 8個分署</a:t>
              </a:r>
              <a:r>
                <a:rPr lang="en-US" altLang="zh-TW" sz="3425" dirty="0">
                  <a:solidFill>
                    <a:srgbClr val="000000"/>
                  </a:solidFill>
                  <a:latin typeface="+mn-ea"/>
                  <a:sym typeface="Noto Sans T Chinese"/>
                </a:rPr>
                <a:t>、</a:t>
              </a:r>
              <a:r>
                <a:rPr lang="zh-TW" altLang="en-US" sz="3425" dirty="0">
                  <a:solidFill>
                    <a:srgbClr val="000000"/>
                  </a:solidFill>
                  <a:latin typeface="+mn-ea"/>
                  <a:sym typeface="Noto Sans T Chinese"/>
                </a:rPr>
                <a:t>生多所</a:t>
              </a:r>
              <a:endParaRPr lang="en-US" sz="3425" dirty="0">
                <a:solidFill>
                  <a:srgbClr val="000000"/>
                </a:solidFill>
                <a:latin typeface="+mn-ea"/>
                <a:sym typeface="Noto Sans T Chinese"/>
              </a:endParaRPr>
            </a:p>
            <a:p>
              <a:pPr algn="l">
                <a:lnSpc>
                  <a:spcPts val="4795"/>
                </a:lnSpc>
                <a:spcBef>
                  <a:spcPct val="0"/>
                </a:spcBef>
              </a:pPr>
              <a:r>
                <a:rPr lang="en-US" sz="3425" dirty="0" err="1">
                  <a:solidFill>
                    <a:srgbClr val="000000"/>
                  </a:solidFill>
                  <a:latin typeface="+mn-ea"/>
                  <a:sym typeface="Noto Sans T Chinese"/>
                </a:rPr>
                <a:t>特點</a:t>
              </a:r>
              <a:r>
                <a:rPr lang="en-US" sz="3425" dirty="0">
                  <a:solidFill>
                    <a:srgbClr val="000000"/>
                  </a:solidFill>
                  <a:latin typeface="+mn-ea"/>
                  <a:sym typeface="Noto Sans T Chinese"/>
                </a:rPr>
                <a:t>：</a:t>
              </a:r>
            </a:p>
            <a:p>
              <a:pPr>
                <a:lnSpc>
                  <a:spcPts val="4795"/>
                </a:lnSpc>
                <a:spcBef>
                  <a:spcPct val="0"/>
                </a:spcBef>
              </a:pPr>
              <a:r>
                <a:rPr lang="en-US" sz="3425" dirty="0" err="1">
                  <a:solidFill>
                    <a:srgbClr val="C00000"/>
                  </a:solidFill>
                  <a:latin typeface="+mn-ea"/>
                  <a:sym typeface="Noto Sans T Chinese"/>
                </a:rPr>
                <a:t>調查</a:t>
              </a:r>
              <a:r>
                <a:rPr lang="zh-TW" altLang="en-US" sz="3425" dirty="0">
                  <a:solidFill>
                    <a:srgbClr val="C00000"/>
                  </a:solidFill>
                  <a:latin typeface="+mn-ea"/>
                  <a:sym typeface="Noto Sans T Chinese"/>
                </a:rPr>
                <a:t>方法</a:t>
              </a:r>
              <a:r>
                <a:rPr lang="en-US" sz="3425" dirty="0">
                  <a:solidFill>
                    <a:srgbClr val="C00000"/>
                  </a:solidFill>
                  <a:latin typeface="+mn-ea"/>
                  <a:sym typeface="Noto Sans T Chinese"/>
                </a:rPr>
                <a:t>、</a:t>
              </a:r>
              <a:r>
                <a:rPr lang="en-US" sz="3425" dirty="0" err="1">
                  <a:solidFill>
                    <a:srgbClr val="C00000"/>
                  </a:solidFill>
                  <a:latin typeface="+mn-ea"/>
                  <a:sym typeface="Noto Sans T Chinese"/>
                </a:rPr>
                <a:t>常見鳥種辨識</a:t>
              </a:r>
              <a:r>
                <a:rPr lang="en-US" sz="3425" dirty="0">
                  <a:solidFill>
                    <a:srgbClr val="000000"/>
                  </a:solidFill>
                  <a:latin typeface="+mn-ea"/>
                  <a:sym typeface="Noto Sans T Chinese"/>
                </a:rPr>
                <a:t>、</a:t>
              </a:r>
              <a:r>
                <a:rPr lang="zh-TW" altLang="en-US" sz="3425" dirty="0">
                  <a:solidFill>
                    <a:srgbClr val="000000"/>
                  </a:solidFill>
                  <a:latin typeface="+mn-ea"/>
                  <a:sym typeface="Noto Sans T Chinese"/>
                </a:rPr>
                <a:t>初階鳥音</a:t>
              </a:r>
              <a:r>
                <a:rPr lang="en-US" altLang="zh-TW" sz="3425" dirty="0">
                  <a:solidFill>
                    <a:srgbClr val="000000"/>
                  </a:solidFill>
                  <a:latin typeface="+mn-ea"/>
                  <a:sym typeface="Noto Sans T Chinese"/>
                </a:rPr>
                <a:t>、</a:t>
              </a:r>
              <a:r>
                <a:rPr lang="en-US" sz="3425" dirty="0" err="1">
                  <a:solidFill>
                    <a:srgbClr val="000000"/>
                  </a:solidFill>
                  <a:latin typeface="+mn-ea"/>
                  <a:sym typeface="Noto Sans T Chinese"/>
                </a:rPr>
                <a:t>辨識</a:t>
              </a:r>
              <a:r>
                <a:rPr lang="zh-TW" altLang="en-US" sz="3425" dirty="0">
                  <a:solidFill>
                    <a:srgbClr val="000000"/>
                  </a:solidFill>
                  <a:latin typeface="+mn-ea"/>
                  <a:sym typeface="Noto Sans T Chinese"/>
                </a:rPr>
                <a:t>工具</a:t>
              </a:r>
              <a:r>
                <a:rPr lang="en-US" sz="3425" dirty="0" err="1">
                  <a:solidFill>
                    <a:srgbClr val="000000"/>
                  </a:solidFill>
                  <a:latin typeface="+mn-ea"/>
                  <a:sym typeface="Noto Sans T Chinese"/>
                </a:rPr>
                <a:t>介紹</a:t>
              </a:r>
              <a:r>
                <a:rPr lang="en-US" altLang="zh-TW" sz="3425" dirty="0">
                  <a:solidFill>
                    <a:srgbClr val="000000"/>
                  </a:solidFill>
                  <a:latin typeface="+mn-ea"/>
                  <a:sym typeface="Noto Sans T Chinese"/>
                </a:rPr>
                <a:t> 、</a:t>
              </a:r>
              <a:r>
                <a:rPr lang="zh-TW" altLang="en-US" sz="3425" dirty="0">
                  <a:solidFill>
                    <a:srgbClr val="000000"/>
                  </a:solidFill>
                  <a:latin typeface="+mn-ea"/>
                  <a:sym typeface="Noto Sans T Chinese"/>
                </a:rPr>
                <a:t>成果分享</a:t>
              </a:r>
              <a:endParaRPr lang="en-US" sz="3425" dirty="0">
                <a:solidFill>
                  <a:srgbClr val="000000"/>
                </a:solidFill>
                <a:latin typeface="+mn-ea"/>
                <a:sym typeface="Noto Sans T Chinese"/>
              </a:endParaRPr>
            </a:p>
          </p:txBody>
        </p:sp>
      </p:grpSp>
      <p:grpSp>
        <p:nvGrpSpPr>
          <p:cNvPr id="9" name="Group 9"/>
          <p:cNvGrpSpPr/>
          <p:nvPr/>
        </p:nvGrpSpPr>
        <p:grpSpPr>
          <a:xfrm>
            <a:off x="9824983" y="5309670"/>
            <a:ext cx="8276184" cy="4762563"/>
            <a:chOff x="0" y="0"/>
            <a:chExt cx="9986999" cy="5253968"/>
          </a:xfrm>
        </p:grpSpPr>
        <p:grpSp>
          <p:nvGrpSpPr>
            <p:cNvPr id="10" name="Group 10"/>
            <p:cNvGrpSpPr/>
            <p:nvPr/>
          </p:nvGrpSpPr>
          <p:grpSpPr>
            <a:xfrm>
              <a:off x="0" y="0"/>
              <a:ext cx="9986999" cy="5253968"/>
              <a:chOff x="0" y="0"/>
              <a:chExt cx="1972741" cy="1037821"/>
            </a:xfrm>
          </p:grpSpPr>
          <p:sp>
            <p:nvSpPr>
              <p:cNvPr id="11" name="Freeform 11"/>
              <p:cNvSpPr/>
              <p:nvPr/>
            </p:nvSpPr>
            <p:spPr>
              <a:xfrm>
                <a:off x="0" y="0"/>
                <a:ext cx="1972740" cy="1037821"/>
              </a:xfrm>
              <a:custGeom>
                <a:avLst/>
                <a:gdLst/>
                <a:ahLst/>
                <a:cxnLst/>
                <a:rect l="l" t="t" r="r" b="b"/>
                <a:pathLst>
                  <a:path w="1972740" h="1037821">
                    <a:moveTo>
                      <a:pt x="52714" y="0"/>
                    </a:moveTo>
                    <a:lnTo>
                      <a:pt x="1920027" y="0"/>
                    </a:lnTo>
                    <a:cubicBezTo>
                      <a:pt x="1949140" y="0"/>
                      <a:pt x="1972740" y="23601"/>
                      <a:pt x="1972740" y="52714"/>
                    </a:cubicBezTo>
                    <a:lnTo>
                      <a:pt x="1972740" y="985107"/>
                    </a:lnTo>
                    <a:cubicBezTo>
                      <a:pt x="1972740" y="1014220"/>
                      <a:pt x="1949140" y="1037821"/>
                      <a:pt x="1920027" y="1037821"/>
                    </a:cubicBezTo>
                    <a:lnTo>
                      <a:pt x="52714" y="1037821"/>
                    </a:lnTo>
                    <a:cubicBezTo>
                      <a:pt x="23601" y="1037821"/>
                      <a:pt x="0" y="1014220"/>
                      <a:pt x="0" y="985107"/>
                    </a:cubicBezTo>
                    <a:lnTo>
                      <a:pt x="0" y="52714"/>
                    </a:lnTo>
                    <a:cubicBezTo>
                      <a:pt x="0" y="23601"/>
                      <a:pt x="23601" y="0"/>
                      <a:pt x="52714" y="0"/>
                    </a:cubicBezTo>
                    <a:close/>
                  </a:path>
                </a:pathLst>
              </a:custGeom>
              <a:solidFill>
                <a:srgbClr val="E2E0A9"/>
              </a:solidFill>
            </p:spPr>
            <p:txBody>
              <a:bodyPr/>
              <a:lstStyle/>
              <a:p>
                <a:endParaRPr lang="zh-TW" altLang="en-US">
                  <a:latin typeface="+mn-ea"/>
                </a:endParaRPr>
              </a:p>
            </p:txBody>
          </p:sp>
          <p:sp>
            <p:nvSpPr>
              <p:cNvPr id="12" name="TextBox 12"/>
              <p:cNvSpPr txBox="1"/>
              <p:nvPr/>
            </p:nvSpPr>
            <p:spPr>
              <a:xfrm>
                <a:off x="0" y="-28575"/>
                <a:ext cx="1972741" cy="1066396"/>
              </a:xfrm>
              <a:prstGeom prst="rect">
                <a:avLst/>
              </a:prstGeom>
            </p:spPr>
            <p:txBody>
              <a:bodyPr lIns="50800" tIns="50800" rIns="50800" bIns="50800" rtlCol="0" anchor="ctr"/>
              <a:lstStyle/>
              <a:p>
                <a:pPr algn="ctr">
                  <a:lnSpc>
                    <a:spcPts val="2100"/>
                  </a:lnSpc>
                </a:pPr>
                <a:endParaRPr>
                  <a:latin typeface="+mn-ea"/>
                </a:endParaRPr>
              </a:p>
            </p:txBody>
          </p:sp>
        </p:grpSp>
        <p:sp>
          <p:nvSpPr>
            <p:cNvPr id="13" name="TextBox 13"/>
            <p:cNvSpPr txBox="1"/>
            <p:nvPr/>
          </p:nvSpPr>
          <p:spPr>
            <a:xfrm>
              <a:off x="141632" y="217833"/>
              <a:ext cx="9703733" cy="4753465"/>
            </a:xfrm>
            <a:prstGeom prst="rect">
              <a:avLst/>
            </a:prstGeom>
          </p:spPr>
          <p:txBody>
            <a:bodyPr lIns="0" tIns="0" rIns="0" bIns="0" rtlCol="0" anchor="t">
              <a:spAutoFit/>
            </a:bodyPr>
            <a:lstStyle/>
            <a:p>
              <a:pPr algn="l">
                <a:lnSpc>
                  <a:spcPts val="4759"/>
                </a:lnSpc>
                <a:spcBef>
                  <a:spcPct val="0"/>
                </a:spcBef>
              </a:pPr>
              <a:r>
                <a:rPr lang="en-US" sz="3399" b="1" dirty="0" err="1">
                  <a:solidFill>
                    <a:srgbClr val="000000"/>
                  </a:solidFill>
                  <a:latin typeface="+mn-ea"/>
                  <a:cs typeface="Noto Sans T Chinese Bold"/>
                  <a:sym typeface="Noto Sans T Chinese Bold"/>
                </a:rPr>
                <a:t>進階調查訓練班</a:t>
              </a:r>
              <a:r>
                <a:rPr lang="en-US" sz="3399" dirty="0">
                  <a:solidFill>
                    <a:srgbClr val="000000"/>
                  </a:solidFill>
                  <a:latin typeface="+mn-ea"/>
                  <a:cs typeface="Noto Sans T Chinese"/>
                  <a:sym typeface="Noto Sans T Chinese"/>
                </a:rPr>
                <a:t>   (</a:t>
              </a:r>
              <a:r>
                <a:rPr lang="en-US" sz="3425" dirty="0">
                  <a:solidFill>
                    <a:srgbClr val="000000"/>
                  </a:solidFill>
                  <a:latin typeface="+mn-ea"/>
                  <a:sym typeface="Noto Sans T Chinese"/>
                </a:rPr>
                <a:t>累計4場)</a:t>
              </a:r>
            </a:p>
            <a:p>
              <a:pPr algn="l">
                <a:lnSpc>
                  <a:spcPts val="4759"/>
                </a:lnSpc>
                <a:spcBef>
                  <a:spcPct val="0"/>
                </a:spcBef>
              </a:pPr>
              <a:r>
                <a:rPr lang="en-US" sz="3425" dirty="0" err="1">
                  <a:solidFill>
                    <a:srgbClr val="000000"/>
                  </a:solidFill>
                  <a:latin typeface="+mn-ea"/>
                  <a:sym typeface="Noto Sans T Chinese"/>
                </a:rPr>
                <a:t>地點</a:t>
              </a:r>
              <a:r>
                <a:rPr lang="en-US" sz="3399" dirty="0">
                  <a:solidFill>
                    <a:srgbClr val="000000"/>
                  </a:solidFill>
                  <a:latin typeface="+mn-ea"/>
                  <a:cs typeface="Noto Sans T Chinese"/>
                  <a:sym typeface="Noto Sans T Chinese"/>
                </a:rPr>
                <a:t>：</a:t>
              </a:r>
            </a:p>
            <a:p>
              <a:pPr algn="l">
                <a:lnSpc>
                  <a:spcPts val="4759"/>
                </a:lnSpc>
                <a:spcBef>
                  <a:spcPct val="0"/>
                </a:spcBef>
              </a:pPr>
              <a:r>
                <a:rPr lang="zh-TW" altLang="en-US" sz="3425" dirty="0">
                  <a:solidFill>
                    <a:srgbClr val="000000"/>
                  </a:solidFill>
                  <a:latin typeface="+mn-ea"/>
                  <a:sym typeface="Noto Sans T Chinese"/>
                </a:rPr>
                <a:t>生多所</a:t>
              </a:r>
              <a:r>
                <a:rPr lang="en-US" sz="3425" dirty="0">
                  <a:solidFill>
                    <a:srgbClr val="000000"/>
                  </a:solidFill>
                  <a:latin typeface="+mn-ea"/>
                  <a:sym typeface="Noto Sans T Chinese"/>
                </a:rPr>
                <a:t>  [</a:t>
              </a:r>
              <a:r>
                <a:rPr lang="en-US" sz="3425" dirty="0" err="1">
                  <a:solidFill>
                    <a:srgbClr val="000000"/>
                  </a:solidFill>
                  <a:latin typeface="+mn-ea"/>
                  <a:sym typeface="Noto Sans T Chinese"/>
                </a:rPr>
                <a:t>低中海拔</a:t>
              </a:r>
              <a:r>
                <a:rPr lang="en-US" sz="3425" dirty="0">
                  <a:solidFill>
                    <a:srgbClr val="000000"/>
                  </a:solidFill>
                  <a:latin typeface="+mn-ea"/>
                  <a:sym typeface="Noto Sans T Chinese"/>
                </a:rPr>
                <a:t>]、阿</a:t>
              </a:r>
              <a:r>
                <a:rPr lang="zh-TW" altLang="en-US" sz="3425" dirty="0">
                  <a:solidFill>
                    <a:srgbClr val="000000"/>
                  </a:solidFill>
                  <a:latin typeface="+mn-ea"/>
                  <a:sym typeface="Noto Sans T Chinese"/>
                </a:rPr>
                <a:t>里山 </a:t>
              </a:r>
              <a:r>
                <a:rPr lang="en-US" sz="3425" dirty="0">
                  <a:solidFill>
                    <a:srgbClr val="000000"/>
                  </a:solidFill>
                  <a:latin typeface="+mn-ea"/>
                  <a:sym typeface="Noto Sans T Chinese"/>
                </a:rPr>
                <a:t>[</a:t>
              </a:r>
              <a:r>
                <a:rPr lang="en-US" sz="3425" dirty="0" err="1">
                  <a:solidFill>
                    <a:srgbClr val="000000"/>
                  </a:solidFill>
                  <a:latin typeface="+mn-ea"/>
                  <a:sym typeface="Noto Sans T Chinese"/>
                </a:rPr>
                <a:t>中高海拔</a:t>
              </a:r>
              <a:r>
                <a:rPr lang="en-US" sz="3425" dirty="0">
                  <a:solidFill>
                    <a:srgbClr val="000000"/>
                  </a:solidFill>
                  <a:latin typeface="+mn-ea"/>
                  <a:sym typeface="Noto Sans T Chinese"/>
                </a:rPr>
                <a:t>]、</a:t>
              </a:r>
              <a:r>
                <a:rPr lang="en-US" sz="3425" dirty="0" err="1">
                  <a:solidFill>
                    <a:srgbClr val="000000"/>
                  </a:solidFill>
                  <a:latin typeface="+mn-ea"/>
                  <a:sym typeface="Noto Sans T Chinese"/>
                </a:rPr>
                <a:t>大雪山</a:t>
              </a:r>
              <a:r>
                <a:rPr lang="zh-TW" altLang="en-US" sz="3425" dirty="0">
                  <a:solidFill>
                    <a:srgbClr val="000000"/>
                  </a:solidFill>
                  <a:latin typeface="+mn-ea"/>
                  <a:sym typeface="Noto Sans T Chinese"/>
                </a:rPr>
                <a:t> </a:t>
              </a:r>
              <a:r>
                <a:rPr lang="en-US" sz="3425" dirty="0">
                  <a:solidFill>
                    <a:srgbClr val="000000"/>
                  </a:solidFill>
                  <a:latin typeface="+mn-ea"/>
                  <a:sym typeface="Noto Sans T Chinese"/>
                </a:rPr>
                <a:t>[</a:t>
              </a:r>
              <a:r>
                <a:rPr lang="en-US" sz="3425" dirty="0" err="1">
                  <a:solidFill>
                    <a:srgbClr val="000000"/>
                  </a:solidFill>
                  <a:latin typeface="+mn-ea"/>
                  <a:sym typeface="Noto Sans T Chinese"/>
                </a:rPr>
                <a:t>中高海拔</a:t>
              </a:r>
              <a:r>
                <a:rPr lang="en-US" sz="3425" dirty="0">
                  <a:solidFill>
                    <a:srgbClr val="000000"/>
                  </a:solidFill>
                  <a:latin typeface="+mn-ea"/>
                  <a:sym typeface="Noto Sans T Chinese"/>
                </a:rPr>
                <a:t>]</a:t>
              </a:r>
            </a:p>
            <a:p>
              <a:pPr algn="l">
                <a:lnSpc>
                  <a:spcPts val="4759"/>
                </a:lnSpc>
                <a:spcBef>
                  <a:spcPct val="0"/>
                </a:spcBef>
              </a:pPr>
              <a:endParaRPr lang="en-US" sz="3399" dirty="0">
                <a:solidFill>
                  <a:srgbClr val="000000"/>
                </a:solidFill>
                <a:latin typeface="+mn-ea"/>
                <a:cs typeface="Noto Sans T Chinese"/>
                <a:sym typeface="Noto Sans T Chinese"/>
              </a:endParaRPr>
            </a:p>
            <a:p>
              <a:pPr>
                <a:lnSpc>
                  <a:spcPts val="4759"/>
                </a:lnSpc>
                <a:spcBef>
                  <a:spcPct val="0"/>
                </a:spcBef>
              </a:pPr>
              <a:r>
                <a:rPr lang="en-US" sz="3425" dirty="0" err="1">
                  <a:solidFill>
                    <a:srgbClr val="000000"/>
                  </a:solidFill>
                  <a:latin typeface="+mn-ea"/>
                  <a:sym typeface="Noto Sans T Chinese"/>
                </a:rPr>
                <a:t>特點</a:t>
              </a:r>
              <a:r>
                <a:rPr lang="en-US" sz="3425" dirty="0">
                  <a:solidFill>
                    <a:srgbClr val="000000"/>
                  </a:solidFill>
                  <a:latin typeface="+mn-ea"/>
                  <a:sym typeface="Noto Sans T Chinese"/>
                </a:rPr>
                <a:t>： </a:t>
              </a:r>
              <a:r>
                <a:rPr lang="zh-TW" altLang="en-US" sz="3425" dirty="0">
                  <a:solidFill>
                    <a:srgbClr val="000000"/>
                  </a:solidFill>
                  <a:latin typeface="+mn-ea"/>
                  <a:sym typeface="Noto Sans T Chinese"/>
                </a:rPr>
                <a:t>進階鳥音</a:t>
              </a:r>
              <a:r>
                <a:rPr lang="en-US" altLang="zh-TW" sz="3425" dirty="0">
                  <a:solidFill>
                    <a:srgbClr val="000000"/>
                  </a:solidFill>
                  <a:latin typeface="+mn-ea"/>
                  <a:sym typeface="Noto Sans T Chinese"/>
                </a:rPr>
                <a:t>、</a:t>
              </a:r>
              <a:r>
                <a:rPr lang="zh-TW" altLang="en-US" sz="3425" dirty="0">
                  <a:solidFill>
                    <a:srgbClr val="000000"/>
                  </a:solidFill>
                  <a:latin typeface="+mn-ea"/>
                  <a:sym typeface="Noto Sans T Chinese"/>
                </a:rPr>
                <a:t>調查問題解析</a:t>
              </a:r>
              <a:r>
                <a:rPr lang="en-US" altLang="zh-TW" sz="3425" dirty="0">
                  <a:solidFill>
                    <a:srgbClr val="000000"/>
                  </a:solidFill>
                  <a:latin typeface="+mn-ea"/>
                  <a:sym typeface="Noto Sans T Chinese"/>
                </a:rPr>
                <a:t>、</a:t>
              </a:r>
              <a:r>
                <a:rPr lang="en-US" sz="3425" dirty="0" err="1">
                  <a:solidFill>
                    <a:srgbClr val="C00000"/>
                  </a:solidFill>
                  <a:latin typeface="+mn-ea"/>
                  <a:sym typeface="Noto Sans T Chinese"/>
                </a:rPr>
                <a:t>實地演練</a:t>
              </a:r>
              <a:r>
                <a:rPr lang="en-US" altLang="zh-TW" sz="3600" dirty="0">
                  <a:solidFill>
                    <a:srgbClr val="000000"/>
                  </a:solidFill>
                  <a:latin typeface="+mn-ea"/>
                  <a:cs typeface="Noto Sans T Chinese"/>
                  <a:sym typeface="Noto Sans T Chinese"/>
                </a:rPr>
                <a:t>、</a:t>
              </a:r>
              <a:r>
                <a:rPr lang="zh-TW" altLang="en-US" sz="3600" dirty="0">
                  <a:solidFill>
                    <a:srgbClr val="000000"/>
                  </a:solidFill>
                  <a:latin typeface="+mn-ea"/>
                  <a:cs typeface="Noto Sans T Chinese"/>
                  <a:sym typeface="Noto Sans T Chinese"/>
                </a:rPr>
                <a:t>成果分享</a:t>
              </a:r>
              <a:endParaRPr lang="en-US" sz="3399" dirty="0">
                <a:solidFill>
                  <a:srgbClr val="AB3A4F"/>
                </a:solidFill>
                <a:latin typeface="+mn-ea"/>
                <a:cs typeface="Noto Sans T Chinese"/>
                <a:sym typeface="Noto Sans T Chinese"/>
              </a:endParaRPr>
            </a:p>
          </p:txBody>
        </p:sp>
      </p:grpSp>
      <p:sp>
        <p:nvSpPr>
          <p:cNvPr id="14" name="TextBox 14"/>
          <p:cNvSpPr txBox="1"/>
          <p:nvPr/>
        </p:nvSpPr>
        <p:spPr>
          <a:xfrm>
            <a:off x="9543473" y="363552"/>
            <a:ext cx="8839200" cy="884858"/>
          </a:xfrm>
          <a:prstGeom prst="rect">
            <a:avLst/>
          </a:prstGeom>
        </p:spPr>
        <p:txBody>
          <a:bodyPr wrap="square" lIns="0" tIns="0" rIns="0" bIns="0" rtlCol="0" anchor="t">
            <a:spAutoFit/>
          </a:bodyPr>
          <a:lstStyle/>
          <a:p>
            <a:pPr algn="ctr">
              <a:lnSpc>
                <a:spcPts val="6859"/>
              </a:lnSpc>
              <a:spcBef>
                <a:spcPct val="0"/>
              </a:spcBef>
            </a:pPr>
            <a:r>
              <a:rPr lang="en-US" sz="6400" b="1" dirty="0" err="1">
                <a:solidFill>
                  <a:srgbClr val="000000"/>
                </a:solidFill>
                <a:latin typeface="+mn-ea"/>
                <a:cs typeface="Noto Sans T Chinese Bold"/>
                <a:sym typeface="Noto Sans T Chinese Bold"/>
              </a:rPr>
              <a:t>獼猴和鳥類</a:t>
            </a:r>
            <a:r>
              <a:rPr lang="zh-TW" altLang="en-US" sz="6400" b="1" dirty="0">
                <a:solidFill>
                  <a:srgbClr val="000000"/>
                </a:solidFill>
                <a:latin typeface="+mn-ea"/>
                <a:cs typeface="Noto Sans T Chinese Bold"/>
                <a:sym typeface="Noto Sans T Chinese Bold"/>
              </a:rPr>
              <a:t> 調查</a:t>
            </a:r>
            <a:r>
              <a:rPr lang="en-US" sz="6400" b="1" dirty="0" err="1">
                <a:solidFill>
                  <a:srgbClr val="000000"/>
                </a:solidFill>
                <a:latin typeface="+mn-ea"/>
                <a:cs typeface="Noto Sans T Chinese Bold"/>
                <a:sym typeface="Noto Sans T Chinese Bold"/>
              </a:rPr>
              <a:t>訓練</a:t>
            </a:r>
            <a:endParaRPr lang="en-US" sz="6400" b="1" dirty="0">
              <a:solidFill>
                <a:srgbClr val="000000"/>
              </a:solidFill>
              <a:latin typeface="+mn-ea"/>
              <a:cs typeface="Noto Sans T Chinese Bold"/>
              <a:sym typeface="Noto Sans T Chinese Bold"/>
            </a:endParaRPr>
          </a:p>
        </p:txBody>
      </p:sp>
      <p:grpSp>
        <p:nvGrpSpPr>
          <p:cNvPr id="2" name="群組 1">
            <a:extLst>
              <a:ext uri="{FF2B5EF4-FFF2-40B4-BE49-F238E27FC236}">
                <a16:creationId xmlns:a16="http://schemas.microsoft.com/office/drawing/2014/main" id="{E32EAC30-BFE7-B2B4-5D55-998FFE229C73}"/>
              </a:ext>
            </a:extLst>
          </p:cNvPr>
          <p:cNvGrpSpPr/>
          <p:nvPr/>
        </p:nvGrpSpPr>
        <p:grpSpPr>
          <a:xfrm>
            <a:off x="64979" y="0"/>
            <a:ext cx="9508611" cy="6615089"/>
            <a:chOff x="64979" y="0"/>
            <a:chExt cx="9508611" cy="6615089"/>
          </a:xfrm>
        </p:grpSpPr>
        <p:sp>
          <p:nvSpPr>
            <p:cNvPr id="15" name="Freeform 5">
              <a:extLst>
                <a:ext uri="{FF2B5EF4-FFF2-40B4-BE49-F238E27FC236}">
                  <a16:creationId xmlns:a16="http://schemas.microsoft.com/office/drawing/2014/main" id="{77BF75D6-640F-55F8-303C-5F1B4CB7393F}"/>
                </a:ext>
              </a:extLst>
            </p:cNvPr>
            <p:cNvSpPr/>
            <p:nvPr/>
          </p:nvSpPr>
          <p:spPr>
            <a:xfrm>
              <a:off x="64979" y="0"/>
              <a:ext cx="4663191" cy="6615089"/>
            </a:xfrm>
            <a:custGeom>
              <a:avLst/>
              <a:gdLst/>
              <a:ahLst/>
              <a:cxnLst/>
              <a:rect l="l" t="t" r="r" b="b"/>
              <a:pathLst>
                <a:path w="4726301" h="6901587">
                  <a:moveTo>
                    <a:pt x="0" y="0"/>
                  </a:moveTo>
                  <a:lnTo>
                    <a:pt x="4726301" y="0"/>
                  </a:lnTo>
                  <a:lnTo>
                    <a:pt x="4726301" y="6901587"/>
                  </a:lnTo>
                  <a:lnTo>
                    <a:pt x="0" y="6901587"/>
                  </a:lnTo>
                  <a:lnTo>
                    <a:pt x="0" y="0"/>
                  </a:lnTo>
                  <a:close/>
                </a:path>
              </a:pathLst>
            </a:custGeom>
            <a:blipFill>
              <a:blip r:embed="rId2"/>
              <a:stretch>
                <a:fillRect l="-23006" r="-71693"/>
              </a:stretch>
            </a:blipFill>
          </p:spPr>
          <p:txBody>
            <a:bodyPr/>
            <a:lstStyle/>
            <a:p>
              <a:endParaRPr lang="zh-TW" altLang="en-US">
                <a:latin typeface="+mn-ea"/>
              </a:endParaRPr>
            </a:p>
          </p:txBody>
        </p:sp>
        <p:sp>
          <p:nvSpPr>
            <p:cNvPr id="16" name="Freeform 6">
              <a:extLst>
                <a:ext uri="{FF2B5EF4-FFF2-40B4-BE49-F238E27FC236}">
                  <a16:creationId xmlns:a16="http://schemas.microsoft.com/office/drawing/2014/main" id="{B786E751-87A9-D909-7475-D64BB2612E32}"/>
                </a:ext>
              </a:extLst>
            </p:cNvPr>
            <p:cNvSpPr/>
            <p:nvPr/>
          </p:nvSpPr>
          <p:spPr>
            <a:xfrm>
              <a:off x="4847289" y="87831"/>
              <a:ext cx="4726301" cy="3198025"/>
            </a:xfrm>
            <a:custGeom>
              <a:avLst/>
              <a:gdLst/>
              <a:ahLst/>
              <a:cxnLst/>
              <a:rect l="l" t="t" r="r" b="b"/>
              <a:pathLst>
                <a:path w="4726301" h="3198025">
                  <a:moveTo>
                    <a:pt x="0" y="0"/>
                  </a:moveTo>
                  <a:lnTo>
                    <a:pt x="4726301" y="0"/>
                  </a:lnTo>
                  <a:lnTo>
                    <a:pt x="4726301" y="3198025"/>
                  </a:lnTo>
                  <a:lnTo>
                    <a:pt x="0" y="3198025"/>
                  </a:lnTo>
                  <a:lnTo>
                    <a:pt x="0" y="0"/>
                  </a:lnTo>
                  <a:close/>
                </a:path>
              </a:pathLst>
            </a:custGeom>
            <a:blipFill>
              <a:blip r:embed="rId3"/>
              <a:stretch>
                <a:fillRect l="-2674" r="-2674"/>
              </a:stretch>
            </a:blipFill>
          </p:spPr>
          <p:txBody>
            <a:bodyPr/>
            <a:lstStyle/>
            <a:p>
              <a:endParaRPr lang="zh-TW" altLang="en-US">
                <a:latin typeface="+mn-ea"/>
              </a:endParaRPr>
            </a:p>
          </p:txBody>
        </p:sp>
        <p:pic>
          <p:nvPicPr>
            <p:cNvPr id="18" name="圖片 17" descr="一張含有 服裝, 戶外, 人員, 樹狀 的圖片&#10;&#10;自動產生的描述">
              <a:extLst>
                <a:ext uri="{FF2B5EF4-FFF2-40B4-BE49-F238E27FC236}">
                  <a16:creationId xmlns:a16="http://schemas.microsoft.com/office/drawing/2014/main" id="{104AA2E6-1A83-F000-F9C5-304AC360E9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8230" r="-1488" b="-1178"/>
            <a:stretch/>
          </p:blipFill>
          <p:spPr>
            <a:xfrm>
              <a:off x="4915608" y="3381983"/>
              <a:ext cx="4657981" cy="3198025"/>
            </a:xfrm>
            <a:prstGeom prst="rect">
              <a:avLst/>
            </a:prstGeom>
          </p:spPr>
        </p:pic>
      </p:grpSp>
      <p:grpSp>
        <p:nvGrpSpPr>
          <p:cNvPr id="19" name="Group 9">
            <a:extLst>
              <a:ext uri="{FF2B5EF4-FFF2-40B4-BE49-F238E27FC236}">
                <a16:creationId xmlns:a16="http://schemas.microsoft.com/office/drawing/2014/main" id="{4F933C2A-93B2-21E3-F909-4D302BA01A1D}"/>
              </a:ext>
            </a:extLst>
          </p:cNvPr>
          <p:cNvGrpSpPr/>
          <p:nvPr/>
        </p:nvGrpSpPr>
        <p:grpSpPr>
          <a:xfrm>
            <a:off x="299190" y="6863574"/>
            <a:ext cx="9040189" cy="3210358"/>
            <a:chOff x="0" y="0"/>
            <a:chExt cx="9986999" cy="5274230"/>
          </a:xfrm>
        </p:grpSpPr>
        <p:grpSp>
          <p:nvGrpSpPr>
            <p:cNvPr id="20" name="Group 10">
              <a:extLst>
                <a:ext uri="{FF2B5EF4-FFF2-40B4-BE49-F238E27FC236}">
                  <a16:creationId xmlns:a16="http://schemas.microsoft.com/office/drawing/2014/main" id="{DE67110B-530D-6E32-FF2F-FBF43D1E803B}"/>
                </a:ext>
              </a:extLst>
            </p:cNvPr>
            <p:cNvGrpSpPr/>
            <p:nvPr/>
          </p:nvGrpSpPr>
          <p:grpSpPr>
            <a:xfrm>
              <a:off x="0" y="0"/>
              <a:ext cx="9986999" cy="5253968"/>
              <a:chOff x="0" y="0"/>
              <a:chExt cx="1972741" cy="1037821"/>
            </a:xfrm>
          </p:grpSpPr>
          <p:sp>
            <p:nvSpPr>
              <p:cNvPr id="22" name="Freeform 11">
                <a:extLst>
                  <a:ext uri="{FF2B5EF4-FFF2-40B4-BE49-F238E27FC236}">
                    <a16:creationId xmlns:a16="http://schemas.microsoft.com/office/drawing/2014/main" id="{5EC1BCE7-0BC7-295B-F1D1-24398D41338B}"/>
                  </a:ext>
                </a:extLst>
              </p:cNvPr>
              <p:cNvSpPr/>
              <p:nvPr/>
            </p:nvSpPr>
            <p:spPr>
              <a:xfrm>
                <a:off x="0" y="0"/>
                <a:ext cx="1972740" cy="1037821"/>
              </a:xfrm>
              <a:custGeom>
                <a:avLst/>
                <a:gdLst/>
                <a:ahLst/>
                <a:cxnLst/>
                <a:rect l="l" t="t" r="r" b="b"/>
                <a:pathLst>
                  <a:path w="1972740" h="1037821">
                    <a:moveTo>
                      <a:pt x="52714" y="0"/>
                    </a:moveTo>
                    <a:lnTo>
                      <a:pt x="1920027" y="0"/>
                    </a:lnTo>
                    <a:cubicBezTo>
                      <a:pt x="1949140" y="0"/>
                      <a:pt x="1972740" y="23601"/>
                      <a:pt x="1972740" y="52714"/>
                    </a:cubicBezTo>
                    <a:lnTo>
                      <a:pt x="1972740" y="985107"/>
                    </a:lnTo>
                    <a:cubicBezTo>
                      <a:pt x="1972740" y="1014220"/>
                      <a:pt x="1949140" y="1037821"/>
                      <a:pt x="1920027" y="1037821"/>
                    </a:cubicBezTo>
                    <a:lnTo>
                      <a:pt x="52714" y="1037821"/>
                    </a:lnTo>
                    <a:cubicBezTo>
                      <a:pt x="23601" y="1037821"/>
                      <a:pt x="0" y="1014220"/>
                      <a:pt x="0" y="985107"/>
                    </a:cubicBezTo>
                    <a:lnTo>
                      <a:pt x="0" y="52714"/>
                    </a:lnTo>
                    <a:cubicBezTo>
                      <a:pt x="0" y="23601"/>
                      <a:pt x="23601" y="0"/>
                      <a:pt x="52714" y="0"/>
                    </a:cubicBezTo>
                    <a:close/>
                  </a:path>
                </a:pathLst>
              </a:custGeom>
              <a:solidFill>
                <a:srgbClr val="E2E0A9"/>
              </a:solidFill>
            </p:spPr>
            <p:txBody>
              <a:bodyPr/>
              <a:lstStyle/>
              <a:p>
                <a:endParaRPr lang="zh-TW" altLang="en-US">
                  <a:latin typeface="+mn-ea"/>
                </a:endParaRPr>
              </a:p>
            </p:txBody>
          </p:sp>
          <p:sp>
            <p:nvSpPr>
              <p:cNvPr id="23" name="TextBox 12">
                <a:extLst>
                  <a:ext uri="{FF2B5EF4-FFF2-40B4-BE49-F238E27FC236}">
                    <a16:creationId xmlns:a16="http://schemas.microsoft.com/office/drawing/2014/main" id="{4EECD1C1-8FCC-383B-446D-535D79C34024}"/>
                  </a:ext>
                </a:extLst>
              </p:cNvPr>
              <p:cNvSpPr txBox="1"/>
              <p:nvPr/>
            </p:nvSpPr>
            <p:spPr>
              <a:xfrm>
                <a:off x="0" y="-28575"/>
                <a:ext cx="1972741" cy="1066396"/>
              </a:xfrm>
              <a:prstGeom prst="rect">
                <a:avLst/>
              </a:prstGeom>
            </p:spPr>
            <p:txBody>
              <a:bodyPr lIns="50800" tIns="50800" rIns="50800" bIns="50800" rtlCol="0" anchor="ctr"/>
              <a:lstStyle/>
              <a:p>
                <a:pPr algn="ctr">
                  <a:lnSpc>
                    <a:spcPts val="2100"/>
                  </a:lnSpc>
                </a:pPr>
                <a:endParaRPr>
                  <a:latin typeface="+mn-ea"/>
                </a:endParaRPr>
              </a:p>
            </p:txBody>
          </p:sp>
        </p:grpSp>
        <p:sp>
          <p:nvSpPr>
            <p:cNvPr id="21" name="TextBox 13">
              <a:extLst>
                <a:ext uri="{FF2B5EF4-FFF2-40B4-BE49-F238E27FC236}">
                  <a16:creationId xmlns:a16="http://schemas.microsoft.com/office/drawing/2014/main" id="{A3CBA3E9-35A9-1A95-FA82-1AB60E6C1C38}"/>
                </a:ext>
              </a:extLst>
            </p:cNvPr>
            <p:cNvSpPr txBox="1"/>
            <p:nvPr/>
          </p:nvSpPr>
          <p:spPr>
            <a:xfrm>
              <a:off x="141632" y="217833"/>
              <a:ext cx="9703734" cy="5056397"/>
            </a:xfrm>
            <a:prstGeom prst="rect">
              <a:avLst/>
            </a:prstGeom>
          </p:spPr>
          <p:txBody>
            <a:bodyPr lIns="0" tIns="0" rIns="0" bIns="0" rtlCol="0" anchor="t">
              <a:spAutoFit/>
            </a:bodyPr>
            <a:lstStyle/>
            <a:p>
              <a:pPr algn="l">
                <a:lnSpc>
                  <a:spcPts val="4759"/>
                </a:lnSpc>
                <a:spcBef>
                  <a:spcPct val="0"/>
                </a:spcBef>
              </a:pPr>
              <a:r>
                <a:rPr lang="zh-TW" altLang="en-US" sz="3399" b="1" dirty="0">
                  <a:solidFill>
                    <a:srgbClr val="000000"/>
                  </a:solidFill>
                  <a:latin typeface="+mn-ea"/>
                  <a:cs typeface="Noto Sans T Chinese Bold"/>
                  <a:sym typeface="Noto Sans T Chinese Bold"/>
                </a:rPr>
                <a:t>繁殖鳥類調查進階調查訓練</a:t>
              </a:r>
              <a:r>
                <a:rPr lang="en-US" sz="3399" dirty="0">
                  <a:solidFill>
                    <a:srgbClr val="000000"/>
                  </a:solidFill>
                  <a:latin typeface="+mn-ea"/>
                  <a:cs typeface="Noto Sans T Chinese"/>
                  <a:sym typeface="Noto Sans T Chinese"/>
                </a:rPr>
                <a:t>(</a:t>
              </a:r>
              <a:r>
                <a:rPr lang="en-US" sz="3425" dirty="0">
                  <a:solidFill>
                    <a:srgbClr val="000000"/>
                  </a:solidFill>
                  <a:latin typeface="+mn-ea"/>
                  <a:sym typeface="Noto Sans T Chinese"/>
                </a:rPr>
                <a:t>累計5</a:t>
              </a:r>
              <a:r>
                <a:rPr lang="zh-TW" altLang="en-US" sz="3425" dirty="0">
                  <a:solidFill>
                    <a:srgbClr val="000000"/>
                  </a:solidFill>
                  <a:latin typeface="+mn-ea"/>
                  <a:sym typeface="Noto Sans T Chinese"/>
                </a:rPr>
                <a:t>次</a:t>
              </a:r>
              <a:r>
                <a:rPr lang="en-US" sz="3399" dirty="0">
                  <a:solidFill>
                    <a:srgbClr val="000000"/>
                  </a:solidFill>
                  <a:latin typeface="+mn-ea"/>
                  <a:cs typeface="Noto Sans T Chinese"/>
                  <a:sym typeface="Noto Sans T Chinese"/>
                </a:rPr>
                <a:t>)</a:t>
              </a:r>
            </a:p>
            <a:p>
              <a:pPr algn="l">
                <a:lnSpc>
                  <a:spcPts val="4759"/>
                </a:lnSpc>
                <a:spcBef>
                  <a:spcPct val="0"/>
                </a:spcBef>
              </a:pPr>
              <a:r>
                <a:rPr lang="en-US" sz="3399" dirty="0" err="1">
                  <a:solidFill>
                    <a:srgbClr val="000000"/>
                  </a:solidFill>
                  <a:latin typeface="+mn-ea"/>
                  <a:cs typeface="Noto Sans T Chinese"/>
                  <a:sym typeface="Noto Sans T Chinese"/>
                </a:rPr>
                <a:t>地點</a:t>
              </a:r>
              <a:r>
                <a:rPr lang="en-US" sz="3399" dirty="0">
                  <a:solidFill>
                    <a:srgbClr val="000000"/>
                  </a:solidFill>
                  <a:latin typeface="+mn-ea"/>
                  <a:cs typeface="Noto Sans T Chinese"/>
                  <a:sym typeface="Noto Sans T Chinese"/>
                </a:rPr>
                <a:t>：</a:t>
              </a:r>
            </a:p>
            <a:p>
              <a:pPr algn="l">
                <a:lnSpc>
                  <a:spcPts val="4759"/>
                </a:lnSpc>
                <a:spcBef>
                  <a:spcPct val="0"/>
                </a:spcBef>
              </a:pPr>
              <a:r>
                <a:rPr lang="en-US" sz="3399" dirty="0">
                  <a:solidFill>
                    <a:srgbClr val="000000"/>
                  </a:solidFill>
                  <a:latin typeface="+mn-ea"/>
                  <a:cs typeface="Noto Sans T Chinese"/>
                  <a:sym typeface="Noto Sans T Chinese"/>
                </a:rPr>
                <a:t>　</a:t>
              </a:r>
              <a:r>
                <a:rPr lang="zh-TW" altLang="en-US" sz="3399" dirty="0">
                  <a:solidFill>
                    <a:srgbClr val="000000"/>
                  </a:solidFill>
                  <a:latin typeface="+mn-ea"/>
                  <a:cs typeface="Noto Sans T Chinese"/>
                  <a:sym typeface="Noto Sans T Chinese"/>
                </a:rPr>
                <a:t>臺東</a:t>
              </a:r>
              <a:r>
                <a:rPr lang="en-US" altLang="zh-TW" sz="3399" dirty="0">
                  <a:solidFill>
                    <a:srgbClr val="000000"/>
                  </a:solidFill>
                  <a:latin typeface="+mn-ea"/>
                  <a:cs typeface="Noto Sans T Chinese"/>
                  <a:sym typeface="Noto Sans T Chinese"/>
                </a:rPr>
                <a:t>8</a:t>
              </a:r>
              <a:r>
                <a:rPr lang="zh-TW" altLang="en-US" sz="3399" dirty="0">
                  <a:solidFill>
                    <a:srgbClr val="000000"/>
                  </a:solidFill>
                  <a:latin typeface="+mn-ea"/>
                  <a:cs typeface="Noto Sans T Chinese"/>
                  <a:sym typeface="Noto Sans T Chinese"/>
                </a:rPr>
                <a:t>林班、花蓮瓦拉米步道、桃園內奎輝</a:t>
              </a:r>
              <a:endParaRPr lang="en-US" altLang="zh-TW" sz="3399" dirty="0">
                <a:solidFill>
                  <a:srgbClr val="000000"/>
                </a:solidFill>
                <a:latin typeface="+mn-ea"/>
                <a:sym typeface="Noto Sans T Chinese"/>
              </a:endParaRPr>
            </a:p>
            <a:p>
              <a:pPr algn="l">
                <a:lnSpc>
                  <a:spcPts val="4759"/>
                </a:lnSpc>
                <a:spcBef>
                  <a:spcPct val="0"/>
                </a:spcBef>
              </a:pPr>
              <a:endParaRPr lang="en-US" sz="3399" dirty="0">
                <a:solidFill>
                  <a:srgbClr val="000000"/>
                </a:solidFill>
                <a:latin typeface="+mn-ea"/>
                <a:sym typeface="Noto Sans T Chinese"/>
              </a:endParaRPr>
            </a:p>
            <a:p>
              <a:pPr algn="l">
                <a:lnSpc>
                  <a:spcPts val="4759"/>
                </a:lnSpc>
                <a:spcBef>
                  <a:spcPct val="0"/>
                </a:spcBef>
              </a:pPr>
              <a:r>
                <a:rPr lang="en-US" sz="3425" dirty="0" err="1">
                  <a:solidFill>
                    <a:srgbClr val="000000"/>
                  </a:solidFill>
                  <a:latin typeface="+mn-ea"/>
                  <a:sym typeface="Noto Sans T Chinese"/>
                </a:rPr>
                <a:t>特點</a:t>
              </a:r>
              <a:r>
                <a:rPr lang="en-US" sz="3425" dirty="0">
                  <a:solidFill>
                    <a:srgbClr val="000000"/>
                  </a:solidFill>
                  <a:latin typeface="+mn-ea"/>
                  <a:sym typeface="Noto Sans T Chinese"/>
                </a:rPr>
                <a:t>：</a:t>
              </a:r>
              <a:r>
                <a:rPr lang="zh-TW" altLang="en-US" sz="3425" dirty="0">
                  <a:solidFill>
                    <a:srgbClr val="C00000"/>
                  </a:solidFill>
                  <a:latin typeface="+mn-ea"/>
                  <a:sym typeface="Noto Sans T Chinese"/>
                </a:rPr>
                <a:t>小班制</a:t>
              </a:r>
              <a:r>
                <a:rPr lang="en-US" altLang="zh-TW" sz="3425" dirty="0" err="1">
                  <a:solidFill>
                    <a:srgbClr val="C00000"/>
                  </a:solidFill>
                  <a:latin typeface="+mn-ea"/>
                  <a:sym typeface="Noto Sans T Chinese"/>
                </a:rPr>
                <a:t>調查技巧</a:t>
              </a:r>
              <a:r>
                <a:rPr lang="zh-TW" altLang="en-US" sz="3425" dirty="0">
                  <a:solidFill>
                    <a:srgbClr val="C00000"/>
                  </a:solidFill>
                  <a:latin typeface="+mn-ea"/>
                  <a:sym typeface="Noto Sans T Chinese"/>
                </a:rPr>
                <a:t>指導</a:t>
              </a:r>
              <a:endParaRPr lang="en-US" sz="3425" dirty="0">
                <a:solidFill>
                  <a:srgbClr val="C00000"/>
                </a:solidFill>
                <a:latin typeface="+mn-ea"/>
                <a:sym typeface="Noto Sans T Chinese"/>
              </a:endParaRPr>
            </a:p>
          </p:txBody>
        </p:sp>
      </p:grpSp>
    </p:spTree>
    <p:extLst>
      <p:ext uri="{BB962C8B-B14F-4D97-AF65-F5344CB8AC3E}">
        <p14:creationId xmlns:p14="http://schemas.microsoft.com/office/powerpoint/2010/main" val="1393044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6DBC3"/>
        </a:solidFill>
        <a:effectLst/>
      </p:bgPr>
    </p:bg>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E8FC1404-D8BB-DB13-AA15-98C3CF5E94FC}"/>
              </a:ext>
            </a:extLst>
          </p:cNvPr>
          <p:cNvSpPr txBox="1"/>
          <p:nvPr/>
        </p:nvSpPr>
        <p:spPr>
          <a:xfrm>
            <a:off x="381000" y="419100"/>
            <a:ext cx="9416659"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2023-2024</a:t>
            </a:r>
            <a:r>
              <a:rPr kumimoji="0" lang="zh-TW" altLang="en-US" sz="7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年初階班</a:t>
            </a:r>
            <a:endParaRPr kumimoji="0" lang="en-US" altLang="zh-TW" sz="7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7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課程評測</a:t>
            </a:r>
          </a:p>
        </p:txBody>
      </p:sp>
      <p:grpSp>
        <p:nvGrpSpPr>
          <p:cNvPr id="34" name="群組 33">
            <a:extLst>
              <a:ext uri="{FF2B5EF4-FFF2-40B4-BE49-F238E27FC236}">
                <a16:creationId xmlns:a16="http://schemas.microsoft.com/office/drawing/2014/main" id="{9CAAC288-F972-33BC-2C6A-17B1FE33B89F}"/>
              </a:ext>
            </a:extLst>
          </p:cNvPr>
          <p:cNvGrpSpPr/>
          <p:nvPr/>
        </p:nvGrpSpPr>
        <p:grpSpPr>
          <a:xfrm>
            <a:off x="1376512" y="5842353"/>
            <a:ext cx="8180895" cy="4025547"/>
            <a:chOff x="1401912" y="4838700"/>
            <a:chExt cx="8180895" cy="4025547"/>
          </a:xfrm>
        </p:grpSpPr>
        <p:sp>
          <p:nvSpPr>
            <p:cNvPr id="30" name="矩形: 圓角 29">
              <a:extLst>
                <a:ext uri="{FF2B5EF4-FFF2-40B4-BE49-F238E27FC236}">
                  <a16:creationId xmlns:a16="http://schemas.microsoft.com/office/drawing/2014/main" id="{B10CF6D6-09FE-1FC7-AD90-B36FFA6630E0}"/>
                </a:ext>
              </a:extLst>
            </p:cNvPr>
            <p:cNvSpPr/>
            <p:nvPr/>
          </p:nvSpPr>
          <p:spPr>
            <a:xfrm>
              <a:off x="1401912" y="4838700"/>
              <a:ext cx="8180895" cy="4025547"/>
            </a:xfrm>
            <a:prstGeom prst="roundRect">
              <a:avLst/>
            </a:prstGeom>
            <a:solidFill>
              <a:srgbClr val="EFF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sp>
          <p:nvSpPr>
            <p:cNvPr id="20" name="文字方塊 19">
              <a:extLst>
                <a:ext uri="{FF2B5EF4-FFF2-40B4-BE49-F238E27FC236}">
                  <a16:creationId xmlns:a16="http://schemas.microsoft.com/office/drawing/2014/main" id="{7E2F5C7D-2061-2609-586E-CDD8A807DD90}"/>
                </a:ext>
              </a:extLst>
            </p:cNvPr>
            <p:cNvSpPr txBox="1"/>
            <p:nvPr/>
          </p:nvSpPr>
          <p:spPr>
            <a:xfrm>
              <a:off x="1401912" y="5015201"/>
              <a:ext cx="8180895" cy="3785652"/>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人數：</a:t>
              </a:r>
              <a:r>
                <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248</a:t>
              </a:r>
              <a:r>
                <a:rPr kumimoji="0" lang="zh-TW" altLang="en-US"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人 </a:t>
              </a:r>
              <a:endPar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40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成績</a:t>
              </a:r>
              <a:r>
                <a:rPr kumimoji="0" lang="en-US" altLang="zh-TW" sz="40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t>
              </a:r>
              <a:r>
                <a:rPr kumimoji="0" lang="zh-TW" altLang="en-US" sz="40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中位數</a:t>
              </a:r>
              <a:r>
                <a:rPr kumimoji="0" lang="en-US" altLang="zh-TW" sz="40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t>
              </a:r>
              <a:r>
                <a:rPr kumimoji="0" lang="zh-TW" altLang="en-US" sz="40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t>
              </a:r>
              <a:r>
                <a:rPr kumimoji="0" lang="en-US" altLang="zh-TW" sz="40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56</a:t>
              </a:r>
              <a:r>
                <a:rPr kumimoji="0" lang="zh-TW" altLang="en-US" sz="40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分 </a:t>
              </a:r>
              <a:r>
                <a:rPr kumimoji="0" lang="zh-TW" altLang="en-US" sz="4000" b="0" i="0" u="none" strike="noStrike" kern="1200" cap="none" spc="0" normalizeH="0" baseline="0" noProof="0" dirty="0">
                  <a:ln>
                    <a:noFill/>
                  </a:ln>
                  <a:solidFill>
                    <a:srgbClr val="202122"/>
                  </a:solidFill>
                  <a:effectLst/>
                  <a:uLnTx/>
                  <a:uFillTx/>
                  <a:latin typeface="Arial" panose="020B0604020202020204" pitchFamily="34" charset="0"/>
                  <a:ea typeface="微軟正黑體" panose="020B0604030504040204" pitchFamily="34" charset="-120"/>
                  <a:cs typeface="+mn-cs"/>
                </a:rPr>
                <a:t>→  </a:t>
              </a:r>
              <a:r>
                <a:rPr kumimoji="0" lang="en-US" altLang="zh-TW" sz="40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86.5</a:t>
              </a:r>
              <a:r>
                <a:rPr kumimoji="0" lang="zh-TW" altLang="en-US" sz="40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分</a:t>
              </a:r>
              <a:endPar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pair T-test</a:t>
              </a:r>
              <a:r>
                <a:rPr kumimoji="0" lang="zh-TW" altLang="en-US"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檢定： </a:t>
              </a:r>
              <a:endPar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 = 31.53, p &lt; 0.05  (</a:t>
              </a:r>
              <a:r>
                <a:rPr kumimoji="0" lang="zh-TW" altLang="en-US"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顯著</a:t>
              </a:r>
              <a:r>
                <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5" name="群組 34">
            <a:extLst>
              <a:ext uri="{FF2B5EF4-FFF2-40B4-BE49-F238E27FC236}">
                <a16:creationId xmlns:a16="http://schemas.microsoft.com/office/drawing/2014/main" id="{1163F03B-3225-B2C1-2F59-96F547CD9116}"/>
              </a:ext>
            </a:extLst>
          </p:cNvPr>
          <p:cNvGrpSpPr/>
          <p:nvPr/>
        </p:nvGrpSpPr>
        <p:grpSpPr>
          <a:xfrm>
            <a:off x="10050517" y="723900"/>
            <a:ext cx="7655378" cy="9144000"/>
            <a:chOff x="10050517" y="723900"/>
            <a:chExt cx="7655378" cy="9144000"/>
          </a:xfrm>
        </p:grpSpPr>
        <p:pic>
          <p:nvPicPr>
            <p:cNvPr id="2" name="圖片 1">
              <a:extLst>
                <a:ext uri="{FF2B5EF4-FFF2-40B4-BE49-F238E27FC236}">
                  <a16:creationId xmlns:a16="http://schemas.microsoft.com/office/drawing/2014/main" id="{26613430-0137-467C-C742-EBE5803E314C}"/>
                </a:ext>
              </a:extLst>
            </p:cNvPr>
            <p:cNvPicPr>
              <a:picLocks noChangeAspect="1"/>
            </p:cNvPicPr>
            <p:nvPr/>
          </p:nvPicPr>
          <p:blipFill rotWithShape="1">
            <a:blip r:embed="rId2"/>
            <a:srcRect t="7303"/>
            <a:stretch/>
          </p:blipFill>
          <p:spPr>
            <a:xfrm>
              <a:off x="10050517" y="1409700"/>
              <a:ext cx="7655378" cy="8458200"/>
            </a:xfrm>
            <a:prstGeom prst="rect">
              <a:avLst/>
            </a:prstGeom>
          </p:spPr>
        </p:pic>
        <p:sp>
          <p:nvSpPr>
            <p:cNvPr id="26" name="矩形 25">
              <a:extLst>
                <a:ext uri="{FF2B5EF4-FFF2-40B4-BE49-F238E27FC236}">
                  <a16:creationId xmlns:a16="http://schemas.microsoft.com/office/drawing/2014/main" id="{FBCEFE32-8B80-EE98-3DB3-1A87CF42DD83}"/>
                </a:ext>
              </a:extLst>
            </p:cNvPr>
            <p:cNvSpPr/>
            <p:nvPr/>
          </p:nvSpPr>
          <p:spPr>
            <a:xfrm>
              <a:off x="10058400" y="723900"/>
              <a:ext cx="7647495" cy="895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53229302-224D-4986-5EE3-4B99AC6DB6CA}"/>
                </a:ext>
              </a:extLst>
            </p:cNvPr>
            <p:cNvSpPr txBox="1"/>
            <p:nvPr/>
          </p:nvSpPr>
          <p:spPr>
            <a:xfrm>
              <a:off x="13487400" y="781863"/>
              <a:ext cx="141577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總分</a:t>
              </a:r>
            </a:p>
          </p:txBody>
        </p:sp>
      </p:grpSp>
      <p:grpSp>
        <p:nvGrpSpPr>
          <p:cNvPr id="32" name="群組 31">
            <a:extLst>
              <a:ext uri="{FF2B5EF4-FFF2-40B4-BE49-F238E27FC236}">
                <a16:creationId xmlns:a16="http://schemas.microsoft.com/office/drawing/2014/main" id="{2F78F8DB-BD4E-C039-3E9A-7A4485C36450}"/>
              </a:ext>
            </a:extLst>
          </p:cNvPr>
          <p:cNvGrpSpPr/>
          <p:nvPr/>
        </p:nvGrpSpPr>
        <p:grpSpPr>
          <a:xfrm>
            <a:off x="1376511" y="2725008"/>
            <a:ext cx="8180895" cy="2876541"/>
            <a:chOff x="1376511" y="2725008"/>
            <a:chExt cx="8180895" cy="2876541"/>
          </a:xfrm>
        </p:grpSpPr>
        <p:sp>
          <p:nvSpPr>
            <p:cNvPr id="29" name="矩形: 圓角 28">
              <a:extLst>
                <a:ext uri="{FF2B5EF4-FFF2-40B4-BE49-F238E27FC236}">
                  <a16:creationId xmlns:a16="http://schemas.microsoft.com/office/drawing/2014/main" id="{F76452A3-F87F-ABA5-57E0-5C93A8B69CFF}"/>
                </a:ext>
              </a:extLst>
            </p:cNvPr>
            <p:cNvSpPr/>
            <p:nvPr/>
          </p:nvSpPr>
          <p:spPr>
            <a:xfrm>
              <a:off x="1376511" y="2725008"/>
              <a:ext cx="8180895" cy="2876541"/>
            </a:xfrm>
            <a:prstGeom prst="roundRect">
              <a:avLst/>
            </a:prstGeom>
            <a:solidFill>
              <a:srgbClr val="EFF2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sp>
          <p:nvSpPr>
            <p:cNvPr id="28" name="文字方塊 27">
              <a:extLst>
                <a:ext uri="{FF2B5EF4-FFF2-40B4-BE49-F238E27FC236}">
                  <a16:creationId xmlns:a16="http://schemas.microsoft.com/office/drawing/2014/main" id="{A16BB029-DD8B-A3C3-E081-AEA692C637AC}"/>
                </a:ext>
              </a:extLst>
            </p:cNvPr>
            <p:cNvSpPr txBox="1"/>
            <p:nvPr/>
          </p:nvSpPr>
          <p:spPr>
            <a:xfrm>
              <a:off x="1808044" y="2725008"/>
              <a:ext cx="7317828" cy="2585323"/>
            </a:xfrm>
            <a:prstGeom prst="rect">
              <a:avLst/>
            </a:prstGeom>
            <a:noFill/>
          </p:spPr>
          <p:txBody>
            <a:bodyPr wrap="square" numCol="1"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題目類型：</a:t>
              </a:r>
              <a:endParaRPr kumimoji="0" lang="en-US" altLang="zh-TW"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方法測驗</a:t>
              </a:r>
              <a:r>
                <a:rPr kumimoji="0" lang="en-US" altLang="zh-TW"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10</a:t>
              </a:r>
              <a:r>
                <a:rPr kumimoji="0" lang="zh-TW" altLang="en-US"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題、鳥類外形測驗</a:t>
              </a:r>
              <a:r>
                <a:rPr kumimoji="0" lang="en-US" altLang="zh-TW"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10</a:t>
              </a:r>
              <a:r>
                <a:rPr kumimoji="0" lang="zh-TW" altLang="en-US"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題、</a:t>
              </a:r>
              <a:endParaRPr kumimoji="0" lang="en-US" altLang="zh-TW"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鳥音測驗</a:t>
              </a:r>
              <a:r>
                <a:rPr kumimoji="0" lang="en-US" altLang="zh-TW"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10</a:t>
              </a:r>
              <a:r>
                <a:rPr kumimoji="0" lang="zh-TW" altLang="en-US"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題、綜合測驗</a:t>
              </a:r>
              <a:r>
                <a:rPr kumimoji="0" lang="en-US" altLang="zh-TW"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3</a:t>
              </a:r>
              <a:r>
                <a:rPr kumimoji="0" lang="zh-TW" altLang="en-US" sz="3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題</a:t>
              </a:r>
            </a:p>
          </p:txBody>
        </p:sp>
      </p:grpSp>
    </p:spTree>
    <p:extLst>
      <p:ext uri="{BB962C8B-B14F-4D97-AF65-F5344CB8AC3E}">
        <p14:creationId xmlns:p14="http://schemas.microsoft.com/office/powerpoint/2010/main" val="3433620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TotalTime>
  <Words>2592</Words>
  <Application>Microsoft Office PowerPoint</Application>
  <PresentationFormat>自訂</PresentationFormat>
  <Paragraphs>534</Paragraphs>
  <Slides>53</Slides>
  <Notes>6</Notes>
  <HiddenSlides>1</HiddenSlides>
  <MMClips>0</MMClips>
  <ScaleCrop>false</ScaleCrop>
  <HeadingPairs>
    <vt:vector size="6" baseType="variant">
      <vt:variant>
        <vt:lpstr>使用字型</vt:lpstr>
      </vt:variant>
      <vt:variant>
        <vt:i4>14</vt:i4>
      </vt:variant>
      <vt:variant>
        <vt:lpstr>佈景主題</vt:lpstr>
      </vt:variant>
      <vt:variant>
        <vt:i4>4</vt:i4>
      </vt:variant>
      <vt:variant>
        <vt:lpstr>投影片標題</vt:lpstr>
      </vt:variant>
      <vt:variant>
        <vt:i4>53</vt:i4>
      </vt:variant>
    </vt:vector>
  </HeadingPairs>
  <TitlesOfParts>
    <vt:vector size="71" baseType="lpstr">
      <vt:lpstr>DejaVu Sans</vt:lpstr>
      <vt:lpstr>芫荽 0.94</vt:lpstr>
      <vt:lpstr>Tw Cen MT</vt:lpstr>
      <vt:lpstr>Hatton Bold</vt:lpstr>
      <vt:lpstr>源樣黑體 B</vt:lpstr>
      <vt:lpstr>Calibri Light</vt:lpstr>
      <vt:lpstr>微軟正黑體</vt:lpstr>
      <vt:lpstr>Arial</vt:lpstr>
      <vt:lpstr>Franklin Gothic Book</vt:lpstr>
      <vt:lpstr>Aptos</vt:lpstr>
      <vt:lpstr>Wingdings</vt:lpstr>
      <vt:lpstr>Franklin Gothic Medium</vt:lpstr>
      <vt:lpstr>Calibri</vt:lpstr>
      <vt:lpstr>微軟正黑體</vt:lpstr>
      <vt:lpstr>Office Theme</vt:lpstr>
      <vt:lpstr>1_Office Theme</vt:lpstr>
      <vt:lpstr>1_Office 佈景主題</vt:lpstr>
      <vt:lpstr>2_Office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猴群資料分析(2021-2024年)</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20241217</dc:title>
  <dc:creator>user</dc:creator>
  <cp:lastModifiedBy>瑋婷 徐</cp:lastModifiedBy>
  <cp:revision>87</cp:revision>
  <cp:lastPrinted>2024-12-16T08:55:31Z</cp:lastPrinted>
  <dcterms:created xsi:type="dcterms:W3CDTF">2006-08-16T00:00:00Z</dcterms:created>
  <dcterms:modified xsi:type="dcterms:W3CDTF">2024-12-17T01:20:18Z</dcterms:modified>
  <dc:identifier>DAGYeiHs95E</dc:identifier>
</cp:coreProperties>
</file>